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86" r:id="rId12"/>
    <p:sldId id="266" r:id="rId13"/>
    <p:sldId id="268" r:id="rId14"/>
    <p:sldId id="267" r:id="rId15"/>
    <p:sldId id="270" r:id="rId16"/>
    <p:sldId id="269" r:id="rId17"/>
    <p:sldId id="271" r:id="rId18"/>
    <p:sldId id="272" r:id="rId19"/>
    <p:sldId id="273" r:id="rId20"/>
    <p:sldId id="274" r:id="rId21"/>
    <p:sldId id="275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5" r:id="rId30"/>
  </p:sldIdLst>
  <p:sldSz cx="12192000" cy="6858000"/>
  <p:notesSz cx="6858000" cy="12192000"/>
  <p:defaultTextStyle>
    <a:defPPr>
      <a:defRPr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agiaire2\Documents\Questionnaire%20de%20la%20bagatelle\Traitement%20sondag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agiaire2\Documents\Questionnaire%20de%20la%20bagatelle\Traitement%20sondag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agiaire2\Documents\Questionnaire%20de%20la%20bagatelle\Traitement%20sondage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agiaire2\Documents\Questionnaire%20de%20la%20bagatelle\Traitement%20sondag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agiaire2\Documents\Questionnaire%20de%20la%20bagatelle\Traitement%20sondage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agiaire2\Documents\Questionnaire%20de%20la%20bagatelle\Traitement%20sondage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agiaire2\Documents\Questionnaire%20de%20la%20bagatelle\Traitement%20sondag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agiaire2\Documents\Questionnaire%20de%20la%20bagatelle\Traitement%20sondage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870955516747462E-3"/>
          <c:y val="0.10642460857949694"/>
          <c:w val="0.93830339758679326"/>
          <c:h val="0.733262613457580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'Analyse pannel'!$A$5</c:f>
              <c:strCache>
                <c:ptCount val="1"/>
                <c:pt idx="0">
                  <c:v>18/24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'Analyse pannel'!$B$5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22-4449-ADFD-51AE8B8141E6}"/>
            </c:ext>
          </c:extLst>
        </c:ser>
        <c:ser>
          <c:idx val="1"/>
          <c:order val="1"/>
          <c:tx>
            <c:strRef>
              <c:f>'Analyse pannel'!$A$6</c:f>
              <c:strCache>
                <c:ptCount val="1"/>
                <c:pt idx="0">
                  <c:v>25/34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'Analyse pannel'!$B$6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22-4449-ADFD-51AE8B8141E6}"/>
            </c:ext>
          </c:extLst>
        </c:ser>
        <c:ser>
          <c:idx val="2"/>
          <c:order val="2"/>
          <c:tx>
            <c:strRef>
              <c:f>'Analyse pannel'!$A$7</c:f>
              <c:strCache>
                <c:ptCount val="1"/>
                <c:pt idx="0">
                  <c:v>35/44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'Analyse pannel'!$B$7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22-4449-ADFD-51AE8B8141E6}"/>
            </c:ext>
          </c:extLst>
        </c:ser>
        <c:ser>
          <c:idx val="3"/>
          <c:order val="3"/>
          <c:tx>
            <c:strRef>
              <c:f>'Analyse pannel'!$A$8</c:f>
              <c:strCache>
                <c:ptCount val="1"/>
                <c:pt idx="0">
                  <c:v>45/64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'Analyse pannel'!$B$8</c:f>
              <c:numCache>
                <c:formatCode>General</c:formatCode>
                <c:ptCount val="1"/>
                <c:pt idx="0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22-4449-ADFD-51AE8B8141E6}"/>
            </c:ext>
          </c:extLst>
        </c:ser>
        <c:ser>
          <c:idx val="4"/>
          <c:order val="4"/>
          <c:tx>
            <c:strRef>
              <c:f>'Analyse pannel'!$A$9</c:f>
              <c:strCache>
                <c:ptCount val="1"/>
                <c:pt idx="0">
                  <c:v>65 et plus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'Analyse pannel'!$B$9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22-4449-ADFD-51AE8B814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3460304"/>
        <c:axId val="393452104"/>
      </c:barChart>
      <c:catAx>
        <c:axId val="393460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3452104"/>
        <c:crosses val="autoZero"/>
        <c:auto val="1"/>
        <c:lblAlgn val="ctr"/>
        <c:lblOffset val="100"/>
        <c:noMultiLvlLbl val="0"/>
      </c:catAx>
      <c:valAx>
        <c:axId val="3934521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9346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929951977463177E-2"/>
          <c:y val="0.88925192022719191"/>
          <c:w val="0.9460700480225368"/>
          <c:h val="0.107024314033392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'analyse client consommateur LR'!$C$34</c:f>
              <c:strCache>
                <c:ptCount val="1"/>
                <c:pt idx="0">
                  <c:v>Connaisseurs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'analyse client consommateur LR'!$B$35:$B$39</c:f>
              <c:strCache>
                <c:ptCount val="5"/>
                <c:pt idx="0">
                  <c:v>18/24</c:v>
                </c:pt>
                <c:pt idx="1">
                  <c:v>25/34</c:v>
                </c:pt>
                <c:pt idx="2">
                  <c:v>35/44</c:v>
                </c:pt>
                <c:pt idx="3">
                  <c:v>45/64</c:v>
                </c:pt>
                <c:pt idx="4">
                  <c:v>65 et plus</c:v>
                </c:pt>
              </c:strCache>
            </c:strRef>
          </c:cat>
          <c:val>
            <c:numRef>
              <c:f>'analyse client consommateur LR'!$C$35:$C$39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10</c:v>
                </c:pt>
                <c:pt idx="3">
                  <c:v>27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F6-4CFF-BED0-37CF0AE903CB}"/>
            </c:ext>
          </c:extLst>
        </c:ser>
        <c:ser>
          <c:idx val="1"/>
          <c:order val="1"/>
          <c:tx>
            <c:strRef>
              <c:f>'analyse client consommateur LR'!$D$34</c:f>
              <c:strCache>
                <c:ptCount val="1"/>
                <c:pt idx="0">
                  <c:v>Non connaisseurs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'analyse client consommateur LR'!$B$35:$B$39</c:f>
              <c:strCache>
                <c:ptCount val="5"/>
                <c:pt idx="0">
                  <c:v>18/24</c:v>
                </c:pt>
                <c:pt idx="1">
                  <c:v>25/34</c:v>
                </c:pt>
                <c:pt idx="2">
                  <c:v>35/44</c:v>
                </c:pt>
                <c:pt idx="3">
                  <c:v>45/64</c:v>
                </c:pt>
                <c:pt idx="4">
                  <c:v>65 et plus</c:v>
                </c:pt>
              </c:strCache>
            </c:strRef>
          </c:cat>
          <c:val>
            <c:numRef>
              <c:f>'analyse client consommateur LR'!$D$35:$D$39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6</c:v>
                </c:pt>
                <c:pt idx="3">
                  <c:v>29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F6-4CFF-BED0-37CF0AE903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7863184"/>
        <c:axId val="387862528"/>
      </c:barChart>
      <c:catAx>
        <c:axId val="38786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7862528"/>
        <c:crosses val="autoZero"/>
        <c:auto val="1"/>
        <c:lblAlgn val="ctr"/>
        <c:lblOffset val="100"/>
        <c:noMultiLvlLbl val="0"/>
      </c:catAx>
      <c:valAx>
        <c:axId val="3878625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786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2.2450545321656693E-2"/>
          <c:y val="0.16135801830099689"/>
          <c:w val="0.95509890935668662"/>
          <c:h val="0.577852460837684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'Données 2019'!$B$10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'Données 2019'!$A$11:$A$15</c:f>
              <c:strCache>
                <c:ptCount val="5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45-64</c:v>
                </c:pt>
                <c:pt idx="4">
                  <c:v>65 et plus</c:v>
                </c:pt>
              </c:strCache>
            </c:strRef>
          </c:cat>
          <c:val>
            <c:numRef>
              <c:f>'Données 2019'!$B$11:$B$15</c:f>
              <c:numCache>
                <c:formatCode>0%</c:formatCode>
                <c:ptCount val="5"/>
                <c:pt idx="0">
                  <c:v>0.32258064516129031</c:v>
                </c:pt>
                <c:pt idx="1">
                  <c:v>0.15</c:v>
                </c:pt>
                <c:pt idx="2">
                  <c:v>0.29411764705882354</c:v>
                </c:pt>
                <c:pt idx="3">
                  <c:v>0.47674418604651164</c:v>
                </c:pt>
                <c:pt idx="4">
                  <c:v>0.55813953488372092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48-44AC-A4BD-6A06A2D5C252}"/>
            </c:ext>
          </c:extLst>
        </c:ser>
        <c:ser>
          <c:idx val="1"/>
          <c:order val="1"/>
          <c:tx>
            <c:strRef>
              <c:f>'Données 2019'!$C$10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'Données 2019'!$A$11:$A$15</c:f>
              <c:strCache>
                <c:ptCount val="5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45-64</c:v>
                </c:pt>
                <c:pt idx="4">
                  <c:v>65 et plus</c:v>
                </c:pt>
              </c:strCache>
            </c:strRef>
          </c:cat>
          <c:val>
            <c:numRef>
              <c:f>'Données 2019'!$C$11:$C$15</c:f>
              <c:numCache>
                <c:formatCode>0%</c:formatCode>
                <c:ptCount val="5"/>
                <c:pt idx="0">
                  <c:v>0.5</c:v>
                </c:pt>
                <c:pt idx="1">
                  <c:v>0.66666666666666663</c:v>
                </c:pt>
                <c:pt idx="2">
                  <c:v>0.625</c:v>
                </c:pt>
                <c:pt idx="3">
                  <c:v>0.48214285714285715</c:v>
                </c:pt>
                <c:pt idx="4">
                  <c:v>0.5161290322580645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48-44AC-A4BD-6A06A2D5C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472144"/>
        <c:axId val="471473128"/>
      </c:barChart>
      <c:catAx>
        <c:axId val="47147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1473128"/>
        <c:crosses val="autoZero"/>
        <c:auto val="1"/>
        <c:lblAlgn val="ctr"/>
        <c:lblOffset val="100"/>
        <c:noMultiLvlLbl val="0"/>
      </c:catAx>
      <c:valAx>
        <c:axId val="471473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47147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34945319335083"/>
          <c:y val="0.91969706911636062"/>
          <c:w val="0.2750681953393504"/>
          <c:h val="7.56733012540099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cat>
            <c:strRef>
              <c:f>'Canaux de communication '!$A$2:$A$5</c:f>
              <c:strCache>
                <c:ptCount val="4"/>
                <c:pt idx="0">
                  <c:v>Pépinière/Jardinerie</c:v>
                </c:pt>
                <c:pt idx="1">
                  <c:v>Presse/Jardin</c:v>
                </c:pt>
                <c:pt idx="2">
                  <c:v>Bouche à oreilles</c:v>
                </c:pt>
                <c:pt idx="3">
                  <c:v>Salon</c:v>
                </c:pt>
              </c:strCache>
            </c:strRef>
          </c:cat>
          <c:val>
            <c:numRef>
              <c:f>'Canaux de communication '!$B$2:$B$5</c:f>
            </c:numRef>
          </c:val>
          <c:extLst>
            <c:ext xmlns:c16="http://schemas.microsoft.com/office/drawing/2014/chart" uri="{C3380CC4-5D6E-409C-BE32-E72D297353CC}">
              <c16:uniqueId val="{00000000-9932-4D24-8017-3DF2386EE3B8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932-4D24-8017-3DF2386EE3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932-4D24-8017-3DF2386EE3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932-4D24-8017-3DF2386EE3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9932-4D24-8017-3DF2386EE3B8}"/>
              </c:ext>
            </c:extLst>
          </c:dPt>
          <c:cat>
            <c:strRef>
              <c:f>'Canaux de communication '!$A$2:$A$5</c:f>
              <c:strCache>
                <c:ptCount val="4"/>
                <c:pt idx="0">
                  <c:v>Pépinière/Jardinerie</c:v>
                </c:pt>
                <c:pt idx="1">
                  <c:v>Presse/Jardin</c:v>
                </c:pt>
                <c:pt idx="2">
                  <c:v>Bouche à oreilles</c:v>
                </c:pt>
                <c:pt idx="3">
                  <c:v>Salon</c:v>
                </c:pt>
              </c:strCache>
            </c:strRef>
          </c:cat>
          <c:val>
            <c:numRef>
              <c:f>'Canaux de communication '!$C$2:$C$5</c:f>
              <c:numCache>
                <c:formatCode>0%</c:formatCode>
                <c:ptCount val="4"/>
                <c:pt idx="0">
                  <c:v>0.31818181818181818</c:v>
                </c:pt>
                <c:pt idx="1">
                  <c:v>0.24242424242424243</c:v>
                </c:pt>
                <c:pt idx="2">
                  <c:v>7.575757575757576E-2</c:v>
                </c:pt>
                <c:pt idx="3">
                  <c:v>0.36363636363636365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932-4D24-8017-3DF2386EE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752807079926268"/>
          <c:y val="0.20190402573851704"/>
          <c:w val="0.34247192920073732"/>
          <c:h val="0.48596449692025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cat>
            <c:strRef>
              <c:f>'Canaux de communication '!$A$2:$A$5</c:f>
              <c:strCache>
                <c:ptCount val="4"/>
                <c:pt idx="0">
                  <c:v>Pépinière/Jardinerie</c:v>
                </c:pt>
                <c:pt idx="1">
                  <c:v>Presse/Jardin</c:v>
                </c:pt>
                <c:pt idx="2">
                  <c:v>Bouche à oreilles</c:v>
                </c:pt>
                <c:pt idx="3">
                  <c:v>Salon</c:v>
                </c:pt>
              </c:strCache>
            </c:strRef>
          </c:cat>
          <c:val>
            <c:numRef>
              <c:f>'Canaux de communication '!$B$2:$B$5</c:f>
            </c:numRef>
          </c:val>
          <c:extLst>
            <c:ext xmlns:c16="http://schemas.microsoft.com/office/drawing/2014/chart" uri="{C3380CC4-5D6E-409C-BE32-E72D297353CC}">
              <c16:uniqueId val="{00000000-9932-4D24-8017-3DF2386EE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752807079926268"/>
          <c:y val="0.20190402573851704"/>
          <c:w val="0.34247192920073732"/>
          <c:h val="0.48596449692025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553252794572691E-2"/>
          <c:y val="2.3830839129925899E-2"/>
          <c:w val="0.72008610543970197"/>
          <c:h val="0.944064211832690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'Critères plantes supérieures'!$A$15</c:f>
              <c:strCache>
                <c:ptCount val="1"/>
                <c:pt idx="0">
                  <c:v>Résistance aux maladies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'Critères plantes supérieures'!$B$15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4E-4DE9-A159-F670CDE98105}"/>
            </c:ext>
          </c:extLst>
        </c:ser>
        <c:ser>
          <c:idx val="1"/>
          <c:order val="1"/>
          <c:tx>
            <c:strRef>
              <c:f>'Critères plantes supérieures'!$A$16</c:f>
              <c:strCache>
                <c:ptCount val="1"/>
                <c:pt idx="0">
                  <c:v>Reprise au jardin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'Critères plantes supérieures'!$B$16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4E-4DE9-A159-F670CDE98105}"/>
            </c:ext>
          </c:extLst>
        </c:ser>
        <c:ser>
          <c:idx val="2"/>
          <c:order val="2"/>
          <c:tx>
            <c:strRef>
              <c:f>'Critères plantes supérieures'!$A$17</c:f>
              <c:strCache>
                <c:ptCount val="1"/>
                <c:pt idx="0">
                  <c:v>Respect de l'environnement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'Critères plantes supérieures'!$B$17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4E-4DE9-A159-F670CDE98105}"/>
            </c:ext>
          </c:extLst>
        </c:ser>
        <c:ser>
          <c:idx val="3"/>
          <c:order val="3"/>
          <c:tx>
            <c:strRef>
              <c:f>'Critères plantes supérieures'!$A$18</c:f>
              <c:strCache>
                <c:ptCount val="1"/>
                <c:pt idx="0">
                  <c:v>Parfum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'Critères plantes supérieures'!$B$18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4E-4DE9-A159-F670CDE98105}"/>
            </c:ext>
          </c:extLst>
        </c:ser>
        <c:ser>
          <c:idx val="4"/>
          <c:order val="4"/>
          <c:tx>
            <c:strRef>
              <c:f>'Critères plantes supérieures'!$A$19</c:f>
              <c:strCache>
                <c:ptCount val="1"/>
                <c:pt idx="0">
                  <c:v>Floraison de qualité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'Critères plantes supérieures'!$B$19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4E-4DE9-A159-F670CDE98105}"/>
            </c:ext>
          </c:extLst>
        </c:ser>
        <c:ser>
          <c:idx val="5"/>
          <c:order val="5"/>
          <c:tx>
            <c:strRef>
              <c:f>'Critères plantes supérieures'!$A$20</c:f>
              <c:strCache>
                <c:ptCount val="1"/>
                <c:pt idx="0">
                  <c:v>Innovation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'Critères plantes supérieures'!$B$20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4E-4DE9-A159-F670CDE98105}"/>
            </c:ext>
          </c:extLst>
        </c:ser>
        <c:ser>
          <c:idx val="6"/>
          <c:order val="6"/>
          <c:tx>
            <c:strRef>
              <c:f>'Critères plantes supérieures'!$A$21</c:f>
              <c:strCache>
                <c:ptCount val="1"/>
                <c:pt idx="0">
                  <c:v>Entretien facile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'Critères plantes supérieures'!$B$21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4E-4DE9-A159-F670CDE98105}"/>
            </c:ext>
          </c:extLst>
        </c:ser>
        <c:ser>
          <c:idx val="7"/>
          <c:order val="7"/>
          <c:tx>
            <c:strRef>
              <c:f>'Critères plantes supérieures'!$A$22</c:f>
              <c:strCache>
                <c:ptCount val="1"/>
                <c:pt idx="0">
                  <c:v>Esthétique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'Critères plantes supérieures'!$B$22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24E-4DE9-A159-F670CDE98105}"/>
            </c:ext>
          </c:extLst>
        </c:ser>
        <c:ser>
          <c:idx val="8"/>
          <c:order val="8"/>
          <c:tx>
            <c:strRef>
              <c:f>'Critères plantes supérieures'!$A$23</c:f>
              <c:strCache>
                <c:ptCount val="1"/>
                <c:pt idx="0">
                  <c:v>Origine française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'Critères plantes supérieures'!$B$23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4E-4DE9-A159-F670CDE98105}"/>
            </c:ext>
          </c:extLst>
        </c:ser>
        <c:ser>
          <c:idx val="9"/>
          <c:order val="9"/>
          <c:tx>
            <c:strRef>
              <c:f>'Critères plantes supérieures'!$A$24</c:f>
              <c:strCache>
                <c:ptCount val="1"/>
                <c:pt idx="0">
                  <c:v>Zéro phyto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'Critères plantes supérieures'!$B$24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24E-4DE9-A159-F670CDE981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77076824"/>
        <c:axId val="477075840"/>
      </c:barChart>
      <c:catAx>
        <c:axId val="477076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7075840"/>
        <c:crosses val="autoZero"/>
        <c:auto val="1"/>
        <c:lblAlgn val="ctr"/>
        <c:lblOffset val="100"/>
        <c:noMultiLvlLbl val="0"/>
      </c:catAx>
      <c:valAx>
        <c:axId val="4770758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77076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590606041532492"/>
          <c:y val="0"/>
          <c:w val="0.22903098537408978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98185795217909"/>
          <c:y val="8.2229443661415075E-2"/>
          <c:w val="0.50057097479735913"/>
          <c:h val="0.9047869599709931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33-4322-A497-6D6F40DC5A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733-4322-A497-6D6F40DC5A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733-4322-A497-6D6F40DC5A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733-4322-A497-6D6F40DC5A77}"/>
              </c:ext>
            </c:extLst>
          </c:dPt>
          <c:cat>
            <c:numRef>
              <c:f>'criteres label rouge'!$A$11:$A$14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'criteres label rouge'!$B$11:$B$14</c:f>
              <c:numCache>
                <c:formatCode>0%</c:formatCode>
                <c:ptCount val="4"/>
                <c:pt idx="0">
                  <c:v>0.34</c:v>
                </c:pt>
                <c:pt idx="1">
                  <c:v>0.27</c:v>
                </c:pt>
                <c:pt idx="2">
                  <c:v>0.15</c:v>
                </c:pt>
                <c:pt idx="3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733-4322-A497-6D6F40DC5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6266576901347"/>
          <c:y val="7.0742675566504529E-2"/>
          <c:w val="0.86297806466933613"/>
          <c:h val="0.851681950664069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'Label FDF'!$C$41</c:f>
              <c:strCache>
                <c:ptCount val="1"/>
                <c:pt idx="0">
                  <c:v>Hommes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'Label FDF'!$B$42:$B$46</c:f>
              <c:strCache>
                <c:ptCount val="5"/>
                <c:pt idx="0">
                  <c:v>18/24</c:v>
                </c:pt>
                <c:pt idx="1">
                  <c:v>25/34</c:v>
                </c:pt>
                <c:pt idx="2">
                  <c:v>35/44</c:v>
                </c:pt>
                <c:pt idx="3">
                  <c:v>45/64</c:v>
                </c:pt>
                <c:pt idx="4">
                  <c:v>65 et plus</c:v>
                </c:pt>
              </c:strCache>
            </c:strRef>
          </c:cat>
          <c:val>
            <c:numRef>
              <c:f>'Label FDF'!$C$42:$C$46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6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9B-4F27-8D0A-BEE070485F66}"/>
            </c:ext>
          </c:extLst>
        </c:ser>
        <c:ser>
          <c:idx val="1"/>
          <c:order val="1"/>
          <c:tx>
            <c:strRef>
              <c:f>'Label FDF'!$D$41</c:f>
              <c:strCache>
                <c:ptCount val="1"/>
                <c:pt idx="0">
                  <c:v>Femmes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'Label FDF'!$B$42:$B$46</c:f>
              <c:strCache>
                <c:ptCount val="5"/>
                <c:pt idx="0">
                  <c:v>18/24</c:v>
                </c:pt>
                <c:pt idx="1">
                  <c:v>25/34</c:v>
                </c:pt>
                <c:pt idx="2">
                  <c:v>35/44</c:v>
                </c:pt>
                <c:pt idx="3">
                  <c:v>45/64</c:v>
                </c:pt>
                <c:pt idx="4">
                  <c:v>65 et plus</c:v>
                </c:pt>
              </c:strCache>
            </c:strRef>
          </c:cat>
          <c:val>
            <c:numRef>
              <c:f>'Label FDF'!$D$42:$D$46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9B-4F27-8D0A-BEE070485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01240104"/>
        <c:axId val="401242400"/>
      </c:barChart>
      <c:catAx>
        <c:axId val="401240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1242400"/>
        <c:crosses val="autoZero"/>
        <c:auto val="1"/>
        <c:lblAlgn val="ctr"/>
        <c:lblOffset val="100"/>
        <c:noMultiLvlLbl val="0"/>
      </c:catAx>
      <c:valAx>
        <c:axId val="401242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01240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0.45131</cdr:x>
      <cdr:y>0.90909</cdr:y>
    </cdr:from>
    <cdr:to>
      <cdr:x>0.55751</cdr:x>
      <cdr:y>1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922D8917-1A09-4C9D-8BF9-4BAE70850D64}"/>
            </a:ext>
          </a:extLst>
        </cdr:cNvPr>
        <cdr:cNvSpPr txBox="1"/>
      </cdr:nvSpPr>
      <cdr:spPr>
        <a:xfrm xmlns:a="http://schemas.openxmlformats.org/drawingml/2006/main">
          <a:off x="2808312" y="2880320"/>
          <a:ext cx="66081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dirty="0"/>
            <a:t>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0.8941</cdr:x>
      <cdr:y>0.13732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95479DB3-44E7-46AD-8F0A-7D31E284F18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6504996" cy="536494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0.33628</cdr:x>
      <cdr:y>0.74161</cdr:y>
    </cdr:from>
    <cdr:to>
      <cdr:x>0.43019</cdr:x>
      <cdr:y>0.82649</cdr:y>
    </cdr:to>
    <cdr:sp macro="" textlink="">
      <cdr:nvSpPr>
        <cdr:cNvPr id="2" name="ZoneTexte 6">
          <a:extLst xmlns:a="http://schemas.openxmlformats.org/drawingml/2006/main">
            <a:ext uri="{FF2B5EF4-FFF2-40B4-BE49-F238E27FC236}">
              <a16:creationId xmlns:a16="http://schemas.microsoft.com/office/drawing/2014/main" id="{B6A27DBF-C2E6-4E81-875C-5BA8F22A48A5}"/>
            </a:ext>
          </a:extLst>
        </cdr:cNvPr>
        <cdr:cNvSpPr txBox="1"/>
      </cdr:nvSpPr>
      <cdr:spPr>
        <a:xfrm xmlns:a="http://schemas.openxmlformats.org/drawingml/2006/main">
          <a:off x="3647728" y="3227010"/>
          <a:ext cx="1018676" cy="3693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b="1" dirty="0">
              <a:solidFill>
                <a:schemeClr val="bg1"/>
              </a:solidFill>
            </a:rPr>
            <a:t>13%</a:t>
          </a:r>
        </a:p>
      </cdr:txBody>
    </cdr:sp>
  </cdr:relSizeAnchor>
  <cdr:relSizeAnchor xmlns:cdr="http://schemas.openxmlformats.org/drawingml/2006/chartDrawing">
    <cdr:from>
      <cdr:x>0.25245</cdr:x>
      <cdr:y>0.66194</cdr:y>
    </cdr:from>
    <cdr:to>
      <cdr:x>0.34636</cdr:x>
      <cdr:y>0.74681</cdr:y>
    </cdr:to>
    <cdr:sp macro="" textlink="">
      <cdr:nvSpPr>
        <cdr:cNvPr id="3" name="ZoneTexte 6">
          <a:extLst xmlns:a="http://schemas.openxmlformats.org/drawingml/2006/main">
            <a:ext uri="{FF2B5EF4-FFF2-40B4-BE49-F238E27FC236}">
              <a16:creationId xmlns:a16="http://schemas.microsoft.com/office/drawing/2014/main" id="{D9CA0268-B13A-4002-8A08-BC4E1401054B}"/>
            </a:ext>
          </a:extLst>
        </cdr:cNvPr>
        <cdr:cNvSpPr txBox="1"/>
      </cdr:nvSpPr>
      <cdr:spPr>
        <a:xfrm xmlns:a="http://schemas.openxmlformats.org/drawingml/2006/main">
          <a:off x="2738380" y="2880320"/>
          <a:ext cx="1018677" cy="3692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800" b="1" dirty="0">
              <a:solidFill>
                <a:schemeClr val="bg1"/>
              </a:solidFill>
            </a:rPr>
            <a:t>9%</a:t>
          </a:r>
        </a:p>
      </cdr:txBody>
    </cdr:sp>
  </cdr:relSizeAnchor>
  <cdr:relSizeAnchor xmlns:cdr="http://schemas.openxmlformats.org/drawingml/2006/chartDrawing">
    <cdr:from>
      <cdr:x>0.10394</cdr:x>
      <cdr:y>0.09929</cdr:y>
    </cdr:from>
    <cdr:to>
      <cdr:x>0.19785</cdr:x>
      <cdr:y>0.18417</cdr:y>
    </cdr:to>
    <cdr:sp macro="" textlink="">
      <cdr:nvSpPr>
        <cdr:cNvPr id="5" name="ZoneTexte 6">
          <a:extLst xmlns:a="http://schemas.openxmlformats.org/drawingml/2006/main">
            <a:ext uri="{FF2B5EF4-FFF2-40B4-BE49-F238E27FC236}">
              <a16:creationId xmlns:a16="http://schemas.microsoft.com/office/drawing/2014/main" id="{A71DA64E-C0CD-4F69-91A6-6D04C997BEF9}"/>
            </a:ext>
          </a:extLst>
        </cdr:cNvPr>
        <cdr:cNvSpPr txBox="1"/>
      </cdr:nvSpPr>
      <cdr:spPr>
        <a:xfrm xmlns:a="http://schemas.openxmlformats.org/drawingml/2006/main">
          <a:off x="1127448" y="432048"/>
          <a:ext cx="1018676" cy="3693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800" b="1" dirty="0">
              <a:solidFill>
                <a:schemeClr val="bg1"/>
              </a:solidFill>
            </a:rPr>
            <a:t>3%</a:t>
          </a:r>
        </a:p>
      </cdr:txBody>
    </cdr:sp>
  </cdr:relSizeAnchor>
  <cdr:relSizeAnchor xmlns:cdr="http://schemas.openxmlformats.org/drawingml/2006/chartDrawing">
    <cdr:from>
      <cdr:x>0.11058</cdr:x>
      <cdr:y>0.16335</cdr:y>
    </cdr:from>
    <cdr:to>
      <cdr:x>0.20449</cdr:x>
      <cdr:y>0.24823</cdr:y>
    </cdr:to>
    <cdr:sp macro="" textlink="">
      <cdr:nvSpPr>
        <cdr:cNvPr id="6" name="ZoneTexte 6">
          <a:extLst xmlns:a="http://schemas.openxmlformats.org/drawingml/2006/main">
            <a:ext uri="{FF2B5EF4-FFF2-40B4-BE49-F238E27FC236}">
              <a16:creationId xmlns:a16="http://schemas.microsoft.com/office/drawing/2014/main" id="{115FE9BF-1CBC-490C-AEC2-C0DF34857254}"/>
            </a:ext>
          </a:extLst>
        </cdr:cNvPr>
        <cdr:cNvSpPr txBox="1"/>
      </cdr:nvSpPr>
      <cdr:spPr>
        <a:xfrm xmlns:a="http://schemas.openxmlformats.org/drawingml/2006/main">
          <a:off x="1199456" y="710778"/>
          <a:ext cx="1018676" cy="3693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800" b="1" dirty="0">
              <a:solidFill>
                <a:schemeClr val="bg1"/>
              </a:solidFill>
            </a:rPr>
            <a:t>3%</a:t>
          </a:r>
        </a:p>
      </cdr:txBody>
    </cdr:sp>
  </cdr:relSizeAnchor>
  <cdr:relSizeAnchor xmlns:cdr="http://schemas.openxmlformats.org/drawingml/2006/chartDrawing">
    <cdr:from>
      <cdr:x>0.40369</cdr:x>
      <cdr:y>0.25335</cdr:y>
    </cdr:from>
    <cdr:to>
      <cdr:x>0.4976</cdr:x>
      <cdr:y>0.33823</cdr:y>
    </cdr:to>
    <cdr:sp macro="" textlink="">
      <cdr:nvSpPr>
        <cdr:cNvPr id="7" name="ZoneTexte 6">
          <a:extLst xmlns:a="http://schemas.openxmlformats.org/drawingml/2006/main">
            <a:ext uri="{FF2B5EF4-FFF2-40B4-BE49-F238E27FC236}">
              <a16:creationId xmlns:a16="http://schemas.microsoft.com/office/drawing/2014/main" id="{115FE9BF-1CBC-490C-AEC2-C0DF34857254}"/>
            </a:ext>
          </a:extLst>
        </cdr:cNvPr>
        <cdr:cNvSpPr txBox="1"/>
      </cdr:nvSpPr>
      <cdr:spPr>
        <a:xfrm xmlns:a="http://schemas.openxmlformats.org/drawingml/2006/main">
          <a:off x="4379010" y="1102424"/>
          <a:ext cx="1018676" cy="3693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800" b="1" dirty="0">
              <a:solidFill>
                <a:schemeClr val="bg1"/>
              </a:solidFill>
            </a:rPr>
            <a:t>15%</a:t>
          </a:r>
        </a:p>
      </cdr:txBody>
    </cdr:sp>
  </cdr:relSizeAnchor>
  <cdr:relSizeAnchor xmlns:cdr="http://schemas.openxmlformats.org/drawingml/2006/chartDrawing">
    <cdr:from>
      <cdr:x>0.077</cdr:x>
      <cdr:y>0.33475</cdr:y>
    </cdr:from>
    <cdr:to>
      <cdr:x>0.17091</cdr:x>
      <cdr:y>0.41963</cdr:y>
    </cdr:to>
    <cdr:sp macro="" textlink="">
      <cdr:nvSpPr>
        <cdr:cNvPr id="8" name="ZoneTexte 6">
          <a:extLst xmlns:a="http://schemas.openxmlformats.org/drawingml/2006/main">
            <a:ext uri="{FF2B5EF4-FFF2-40B4-BE49-F238E27FC236}">
              <a16:creationId xmlns:a16="http://schemas.microsoft.com/office/drawing/2014/main" id="{115FE9BF-1CBC-490C-AEC2-C0DF34857254}"/>
            </a:ext>
          </a:extLst>
        </cdr:cNvPr>
        <cdr:cNvSpPr txBox="1"/>
      </cdr:nvSpPr>
      <cdr:spPr>
        <a:xfrm xmlns:a="http://schemas.openxmlformats.org/drawingml/2006/main">
          <a:off x="835297" y="1456624"/>
          <a:ext cx="101867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800" b="1" dirty="0">
              <a:solidFill>
                <a:schemeClr val="bg1"/>
              </a:solidFill>
            </a:rPr>
            <a:t>2%</a:t>
          </a:r>
        </a:p>
      </cdr:txBody>
    </cdr:sp>
  </cdr:relSizeAnchor>
  <cdr:relSizeAnchor xmlns:cdr="http://schemas.openxmlformats.org/drawingml/2006/chartDrawing">
    <cdr:from>
      <cdr:x>0.11058</cdr:x>
      <cdr:y>0.41512</cdr:y>
    </cdr:from>
    <cdr:to>
      <cdr:x>0.20449</cdr:x>
      <cdr:y>0.5</cdr:y>
    </cdr:to>
    <cdr:sp macro="" textlink="">
      <cdr:nvSpPr>
        <cdr:cNvPr id="9" name="ZoneTexte 6">
          <a:extLst xmlns:a="http://schemas.openxmlformats.org/drawingml/2006/main">
            <a:ext uri="{FF2B5EF4-FFF2-40B4-BE49-F238E27FC236}">
              <a16:creationId xmlns:a16="http://schemas.microsoft.com/office/drawing/2014/main" id="{115FE9BF-1CBC-490C-AEC2-C0DF34857254}"/>
            </a:ext>
          </a:extLst>
        </cdr:cNvPr>
        <cdr:cNvSpPr txBox="1"/>
      </cdr:nvSpPr>
      <cdr:spPr>
        <a:xfrm xmlns:a="http://schemas.openxmlformats.org/drawingml/2006/main">
          <a:off x="1199456" y="1806327"/>
          <a:ext cx="1018676" cy="3693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800" b="1" dirty="0">
              <a:solidFill>
                <a:schemeClr val="bg1"/>
              </a:solidFill>
            </a:rPr>
            <a:t>3%</a:t>
          </a:r>
        </a:p>
      </cdr:txBody>
    </cdr:sp>
  </cdr:relSizeAnchor>
  <cdr:relSizeAnchor xmlns:cdr="http://schemas.openxmlformats.org/drawingml/2006/chartDrawing">
    <cdr:from>
      <cdr:x>0.38727</cdr:x>
      <cdr:y>0.5</cdr:y>
    </cdr:from>
    <cdr:to>
      <cdr:x>0.48118</cdr:x>
      <cdr:y>0.58488</cdr:y>
    </cdr:to>
    <cdr:sp macro="" textlink="">
      <cdr:nvSpPr>
        <cdr:cNvPr id="10" name="ZoneTexte 6">
          <a:extLst xmlns:a="http://schemas.openxmlformats.org/drawingml/2006/main">
            <a:ext uri="{FF2B5EF4-FFF2-40B4-BE49-F238E27FC236}">
              <a16:creationId xmlns:a16="http://schemas.microsoft.com/office/drawing/2014/main" id="{115FE9BF-1CBC-490C-AEC2-C0DF34857254}"/>
            </a:ext>
          </a:extLst>
        </cdr:cNvPr>
        <cdr:cNvSpPr txBox="1"/>
      </cdr:nvSpPr>
      <cdr:spPr>
        <a:xfrm xmlns:a="http://schemas.openxmlformats.org/drawingml/2006/main">
          <a:off x="4200874" y="2175669"/>
          <a:ext cx="1018676" cy="3693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800" b="1" dirty="0">
              <a:solidFill>
                <a:schemeClr val="bg1"/>
              </a:solidFill>
            </a:rPr>
            <a:t>14%</a:t>
          </a:r>
        </a:p>
      </cdr:txBody>
    </cdr:sp>
  </cdr:relSizeAnchor>
  <cdr:relSizeAnchor xmlns:cdr="http://schemas.openxmlformats.org/drawingml/2006/chartDrawing">
    <cdr:from>
      <cdr:x>0.34636</cdr:x>
      <cdr:y>0.59575</cdr:y>
    </cdr:from>
    <cdr:to>
      <cdr:x>0.44027</cdr:x>
      <cdr:y>0.68063</cdr:y>
    </cdr:to>
    <cdr:sp macro="" textlink="">
      <cdr:nvSpPr>
        <cdr:cNvPr id="11" name="ZoneTexte 6">
          <a:extLst xmlns:a="http://schemas.openxmlformats.org/drawingml/2006/main">
            <a:ext uri="{FF2B5EF4-FFF2-40B4-BE49-F238E27FC236}">
              <a16:creationId xmlns:a16="http://schemas.microsoft.com/office/drawing/2014/main" id="{115FE9BF-1CBC-490C-AEC2-C0DF34857254}"/>
            </a:ext>
          </a:extLst>
        </cdr:cNvPr>
        <cdr:cNvSpPr txBox="1"/>
      </cdr:nvSpPr>
      <cdr:spPr>
        <a:xfrm xmlns:a="http://schemas.openxmlformats.org/drawingml/2006/main">
          <a:off x="3757057" y="2592288"/>
          <a:ext cx="1018676" cy="3693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800" b="1" dirty="0">
              <a:solidFill>
                <a:schemeClr val="bg1"/>
              </a:solidFill>
            </a:rPr>
            <a:t>13%</a:t>
          </a:r>
        </a:p>
      </cdr:txBody>
    </cdr:sp>
  </cdr:relSizeAnchor>
  <cdr:relSizeAnchor xmlns:cdr="http://schemas.openxmlformats.org/drawingml/2006/chartDrawing">
    <cdr:from>
      <cdr:x>0.67973</cdr:x>
      <cdr:y>0.82858</cdr:y>
    </cdr:from>
    <cdr:to>
      <cdr:x>0.77364</cdr:x>
      <cdr:y>0.91346</cdr:y>
    </cdr:to>
    <cdr:sp macro="" textlink="">
      <cdr:nvSpPr>
        <cdr:cNvPr id="12" name="ZoneTexte 6">
          <a:extLst xmlns:a="http://schemas.openxmlformats.org/drawingml/2006/main">
            <a:ext uri="{FF2B5EF4-FFF2-40B4-BE49-F238E27FC236}">
              <a16:creationId xmlns:a16="http://schemas.microsoft.com/office/drawing/2014/main" id="{115FE9BF-1CBC-490C-AEC2-C0DF34857254}"/>
            </a:ext>
          </a:extLst>
        </cdr:cNvPr>
        <cdr:cNvSpPr txBox="1"/>
      </cdr:nvSpPr>
      <cdr:spPr>
        <a:xfrm xmlns:a="http://schemas.openxmlformats.org/drawingml/2006/main">
          <a:off x="7721461" y="3605420"/>
          <a:ext cx="1066774" cy="3693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800" b="1" dirty="0">
              <a:solidFill>
                <a:schemeClr val="bg1"/>
              </a:solidFill>
            </a:rPr>
            <a:t>26%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0.86884</cdr:x>
      <cdr:y>0.26898</cdr:y>
    </cdr:from>
    <cdr:to>
      <cdr:x>0.86884</cdr:x>
      <cdr:y>0.37284</cdr:y>
    </cdr:to>
    <cdr:cxnSp macro="">
      <cdr:nvCxnSpPr>
        <cdr:cNvPr id="2" name="Connecteur droit 1">
          <a:extLst xmlns:a="http://schemas.openxmlformats.org/drawingml/2006/main">
            <a:ext uri="{FF2B5EF4-FFF2-40B4-BE49-F238E27FC236}">
              <a16:creationId xmlns:a16="http://schemas.microsoft.com/office/drawing/2014/main" id="{486D5805-F991-448D-884A-707D39A08BDB}"/>
            </a:ext>
          </a:extLst>
        </cdr:cNvPr>
        <cdr:cNvCxnSpPr/>
      </cdr:nvCxnSpPr>
      <cdr:spPr bwMode="auto">
        <a:xfrm xmlns:a="http://schemas.openxmlformats.org/drawingml/2006/main">
          <a:off x="7125028" y="994442"/>
          <a:ext cx="0" cy="384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0.2454</cdr:x>
      <cdr:y>0.44385</cdr:y>
    </cdr:from>
    <cdr:to>
      <cdr:x>0.2454</cdr:x>
      <cdr:y>0.54771</cdr:y>
    </cdr:to>
    <cdr:cxnSp macro="">
      <cdr:nvCxnSpPr>
        <cdr:cNvPr id="3" name="Connecteur droit 2">
          <a:extLst xmlns:a="http://schemas.openxmlformats.org/drawingml/2006/main">
            <a:ext uri="{FF2B5EF4-FFF2-40B4-BE49-F238E27FC236}">
              <a16:creationId xmlns:a16="http://schemas.microsoft.com/office/drawing/2014/main" id="{54A4E005-1A8E-43C7-9F6D-656E455706D6}"/>
            </a:ext>
          </a:extLst>
        </cdr:cNvPr>
        <cdr:cNvCxnSpPr/>
      </cdr:nvCxnSpPr>
      <cdr:spPr bwMode="auto">
        <a:xfrm xmlns:a="http://schemas.openxmlformats.org/drawingml/2006/main">
          <a:off x="2012460" y="1640972"/>
          <a:ext cx="0" cy="384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0.37711</cdr:x>
      <cdr:y>0.62579</cdr:y>
    </cdr:from>
    <cdr:to>
      <cdr:x>0.37711</cdr:x>
      <cdr:y>0.72965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0041A475-68B3-4556-996B-951B4D332769}"/>
            </a:ext>
          </a:extLst>
        </cdr:cNvPr>
        <cdr:cNvCxnSpPr/>
      </cdr:nvCxnSpPr>
      <cdr:spPr bwMode="auto">
        <a:xfrm xmlns:a="http://schemas.openxmlformats.org/drawingml/2006/main">
          <a:off x="3092580" y="2313626"/>
          <a:ext cx="0" cy="384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0.24127</cdr:x>
      <cdr:y>0.78745</cdr:y>
    </cdr:from>
    <cdr:to>
      <cdr:x>0.24127</cdr:x>
      <cdr:y>0.89131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0041A475-68B3-4556-996B-951B4D332769}"/>
            </a:ext>
          </a:extLst>
        </cdr:cNvPr>
        <cdr:cNvCxnSpPr/>
      </cdr:nvCxnSpPr>
      <cdr:spPr bwMode="auto">
        <a:xfrm xmlns:a="http://schemas.openxmlformats.org/drawingml/2006/main">
          <a:off x="1978604" y="2911304"/>
          <a:ext cx="0" cy="384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4125D-D467-42E1-ACD0-384E26DF736D}" type="datetimeFigureOut">
              <a:rPr lang="fr-FR" smtClean="0"/>
              <a:t>02/08/2021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F24D2-6892-4278-A943-3AC92F9612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52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6" descr="HD-ShadowLong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5" name="Image 7" descr="HD-ShadowShort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6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9"/>
          <p:cNvSpPr/>
          <p:nvPr/>
        </p:nvSpPr>
        <p:spPr bwMode="auto"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re 1"/>
          <p:cNvSpPr>
            <a:spLocks noGrp="1"/>
          </p:cNvSpPr>
          <p:nvPr>
            <p:ph type="ctrTitle"/>
          </p:nvPr>
        </p:nvSpPr>
        <p:spPr bwMode="auto">
          <a:xfrm>
            <a:off x="680322" y="2733709"/>
            <a:ext cx="8144134" cy="1373070"/>
          </a:xfrm>
        </p:spPr>
        <p:txBody>
          <a:bodyPr rtlCol="0" anchor="b">
            <a:noAutofit/>
          </a:bodyPr>
          <a:lstStyle>
            <a:lvl1pPr algn="r">
              <a:defRPr sz="54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 bwMode="auto">
          <a:xfrm>
            <a:off x="680322" y="4394039"/>
            <a:ext cx="8144134" cy="1117687"/>
          </a:xfrm>
        </p:spPr>
        <p:txBody>
          <a:bodyPr rtlCol="0"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pic>
        <p:nvPicPr>
          <p:cNvPr id="10" name="Image 10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753523" y="2909980"/>
            <a:ext cx="1758155" cy="1038039"/>
          </a:xfrm>
          <a:prstGeom prst="rect">
            <a:avLst/>
          </a:prstGeom>
        </p:spPr>
      </p:pic>
      <p:pic>
        <p:nvPicPr>
          <p:cNvPr id="11" name="Image 11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995170" y="5388162"/>
            <a:ext cx="1274859" cy="1032029"/>
          </a:xfrm>
          <a:prstGeom prst="rect">
            <a:avLst/>
          </a:prstGeom>
        </p:spPr>
      </p:pic>
      <p:sp>
        <p:nvSpPr>
          <p:cNvPr id="12" name="ZoneTexte 12"/>
          <p:cNvSpPr>
            <a:spLocks noAdjustHandles="1"/>
          </p:cNvSpPr>
          <p:nvPr userDrawn="1"/>
        </p:nvSpPr>
        <p:spPr bwMode="auto">
          <a:xfrm>
            <a:off x="9056235" y="4952882"/>
            <a:ext cx="3132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100">
                <a:solidFill>
                  <a:schemeClr val="bg1"/>
                </a:solidFill>
              </a:rPr>
              <a:t>Avec le soutien de l’interprofession VAL’HOR :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panoramiqu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 7" descr="HD-ShadowLong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5" name="Image 8" descr="HD-ShadowShort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6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0"/>
          <p:cNvSpPr/>
          <p:nvPr/>
        </p:nvSpPr>
        <p:spPr bwMode="auto"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re 1"/>
          <p:cNvSpPr>
            <a:spLocks noGrp="1"/>
          </p:cNvSpPr>
          <p:nvPr>
            <p:ph type="title"/>
          </p:nvPr>
        </p:nvSpPr>
        <p:spPr bwMode="auto">
          <a:xfrm>
            <a:off x="680322" y="4711616"/>
            <a:ext cx="9613859" cy="453051"/>
          </a:xfrm>
        </p:spPr>
        <p:txBody>
          <a:bodyPr rtlCol="0" anchor="b">
            <a:normAutofit/>
          </a:bodyPr>
          <a:lstStyle>
            <a:lvl1pPr>
              <a:defRPr sz="24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" name="Espace réservé pour une image 2"/>
          <p:cNvSpPr>
            <a:spLocks noGrp="1" noChangeAspect="1"/>
          </p:cNvSpPr>
          <p:nvPr>
            <p:ph type="pic" idx="1" hasCustomPrompt="1"/>
          </p:nvPr>
        </p:nvSpPr>
        <p:spPr bwMode="auto">
          <a:xfrm>
            <a:off x="680322" y="609597"/>
            <a:ext cx="9613859" cy="3589574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fr-FR"/>
              <a:t>Cliquez sur l’icône pour ajouter une image</a:t>
            </a:r>
            <a:endParaRPr/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680319" y="5169583"/>
            <a:ext cx="9613862" cy="622971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1" name="Espace réservé à la date 4"/>
          <p:cNvSpPr>
            <a:spLocks noGrp="1"/>
          </p:cNvSpPr>
          <p:nvPr>
            <p:ph type="dt" sz="half" idx="10"/>
          </p:nvPr>
        </p:nvSpPr>
        <p:spPr bwMode="auto">
          <a:xfrm>
            <a:off x="7550981" y="5936187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>
              <a:defRPr/>
            </a:pPr>
            <a:fld id="{906C8C6F-D64B-4A1B-AF3F-A5FE46014795}" type="datetime1">
              <a:rPr lang="fr-FR"/>
              <a:t>02/08/2021</a:t>
            </a:fld>
            <a:endParaRPr lang="fr-FR"/>
          </a:p>
        </p:txBody>
      </p:sp>
      <p:sp>
        <p:nvSpPr>
          <p:cNvPr id="12" name="Espace réservé a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764500" y="4938141"/>
            <a:ext cx="1245648" cy="735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 7" descr="HD-ShadowLong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5" name="Image 8" descr="HD-ShadowShort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6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 10"/>
          <p:cNvSpPr/>
          <p:nvPr/>
        </p:nvSpPr>
        <p:spPr bwMode="auto"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re 1"/>
          <p:cNvSpPr>
            <a:spLocks noGrp="1"/>
          </p:cNvSpPr>
          <p:nvPr>
            <p:ph type="title"/>
          </p:nvPr>
        </p:nvSpPr>
        <p:spPr bwMode="auto">
          <a:xfrm>
            <a:off x="680322" y="609597"/>
            <a:ext cx="9613858" cy="3592750"/>
          </a:xfrm>
        </p:spPr>
        <p:txBody>
          <a:bodyPr rtlCol="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680322" y="4711615"/>
            <a:ext cx="9613859" cy="1090789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0" name="Espace réservé à la date 4"/>
          <p:cNvSpPr>
            <a:spLocks noGrp="1"/>
          </p:cNvSpPr>
          <p:nvPr>
            <p:ph type="dt" sz="half" idx="10"/>
          </p:nvPr>
        </p:nvSpPr>
        <p:spPr bwMode="auto">
          <a:xfrm>
            <a:off x="7550981" y="5936187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>
              <a:defRPr/>
            </a:pPr>
            <a:fld id="{5E3EDAC4-8EE0-4370-B973-DE2DFBAE658D}" type="datetime1">
              <a:rPr lang="fr-FR"/>
              <a:t>02/08/2021</a:t>
            </a:fld>
            <a:endParaRPr lang="fr-FR"/>
          </a:p>
        </p:txBody>
      </p:sp>
      <p:sp>
        <p:nvSpPr>
          <p:cNvPr id="11" name="Espace réservé a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764500" y="4938141"/>
            <a:ext cx="1245648" cy="735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itation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 10" descr="HD-ShadowLong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5" name="Image 12" descr="HD-ShadowShort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6" name="Rectangle 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4"/>
          <p:cNvSpPr/>
          <p:nvPr/>
        </p:nvSpPr>
        <p:spPr bwMode="auto"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1127856" y="609598"/>
            <a:ext cx="8718877" cy="3036061"/>
          </a:xfrm>
        </p:spPr>
        <p:txBody>
          <a:bodyPr rtlCol="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Cliquez sur modifier le style du titre du masque</a:t>
            </a:r>
            <a:endParaRPr/>
          </a:p>
        </p:txBody>
      </p:sp>
      <p:sp>
        <p:nvSpPr>
          <p:cNvPr id="9" name="Espace réservé au texte 3"/>
          <p:cNvSpPr>
            <a:spLocks noGrp="1"/>
          </p:cNvSpPr>
          <p:nvPr>
            <p:ph type="body" sz="half" idx="13" hasCustomPrompt="1"/>
          </p:nvPr>
        </p:nvSpPr>
        <p:spPr bwMode="auto">
          <a:xfrm>
            <a:off x="1402288" y="3653379"/>
            <a:ext cx="815657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0" name="Espace réservé au texte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680322" y="4711615"/>
            <a:ext cx="9613859" cy="109078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1" name="Espace réservé à la date 4"/>
          <p:cNvSpPr>
            <a:spLocks noGrp="1"/>
          </p:cNvSpPr>
          <p:nvPr>
            <p:ph type="dt" sz="half" idx="10"/>
          </p:nvPr>
        </p:nvSpPr>
        <p:spPr bwMode="auto">
          <a:xfrm>
            <a:off x="7550981" y="5936187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>
              <a:defRPr/>
            </a:pPr>
            <a:fld id="{1DD44EB4-98D7-4958-8415-DBFC5E2CDC5A}" type="datetime1">
              <a:rPr lang="fr-FR"/>
              <a:t>02/08/2021</a:t>
            </a:fld>
            <a:endParaRPr lang="fr-FR"/>
          </a:p>
        </p:txBody>
      </p:sp>
      <p:sp>
        <p:nvSpPr>
          <p:cNvPr id="12" name="Espace réservé a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fr-FR"/>
          </a:p>
        </p:txBody>
      </p:sp>
      <p:sp>
        <p:nvSpPr>
          <p:cNvPr id="13" name="Zone de texte 15"/>
          <p:cNvSpPr/>
          <p:nvPr/>
        </p:nvSpPr>
        <p:spPr bwMode="auto">
          <a:xfrm>
            <a:off x="583572" y="748116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ts val="0"/>
              </a:spcBef>
              <a:buNone/>
              <a:defRPr sz="3200" b="0" cap="all">
                <a:ln w="3175" cmpd="sng">
                  <a:noFill/>
                </a:ln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>
              <a:defRPr/>
            </a:pPr>
            <a:r>
              <a:rPr lang="fr-FR" sz="7200">
                <a:solidFill>
                  <a:schemeClr val="tx1"/>
                </a:solidFill>
              </a:rPr>
              <a:t>“</a:t>
            </a:r>
            <a:endParaRPr/>
          </a:p>
        </p:txBody>
      </p:sp>
      <p:sp>
        <p:nvSpPr>
          <p:cNvPr id="14" name="Zone de texte 16"/>
          <p:cNvSpPr/>
          <p:nvPr/>
        </p:nvSpPr>
        <p:spPr bwMode="auto">
          <a:xfrm>
            <a:off x="9662809" y="3033524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ts val="0"/>
              </a:spcBef>
              <a:buNone/>
              <a:defRPr sz="3200" b="0" cap="all">
                <a:ln w="3175" cmpd="sng">
                  <a:noFill/>
                </a:ln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>
              <a:defRPr/>
            </a:pPr>
            <a:r>
              <a:rPr lang="fr-FR" sz="7200">
                <a:solidFill>
                  <a:schemeClr val="tx1"/>
                </a:solidFill>
              </a:rPr>
              <a:t>”</a:t>
            </a:r>
            <a:endParaRPr/>
          </a:p>
        </p:txBody>
      </p:sp>
      <p:pic>
        <p:nvPicPr>
          <p:cNvPr id="15" name="Image 17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764500" y="4938141"/>
            <a:ext cx="1245648" cy="735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arte de nom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8" descr="HD-ShadowLong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5" name="Image 9" descr="HD-ShadowShort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6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1"/>
          <p:cNvSpPr/>
          <p:nvPr userDrawn="1"/>
        </p:nvSpPr>
        <p:spPr bwMode="auto"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re 1"/>
          <p:cNvSpPr>
            <a:spLocks noGrp="1"/>
          </p:cNvSpPr>
          <p:nvPr>
            <p:ph type="title"/>
          </p:nvPr>
        </p:nvSpPr>
        <p:spPr bwMode="auto">
          <a:xfrm>
            <a:off x="680319" y="4711615"/>
            <a:ext cx="9613862" cy="588535"/>
          </a:xfrm>
        </p:spPr>
        <p:txBody>
          <a:bodyPr rtlCol="0"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680319" y="5300149"/>
            <a:ext cx="9613862" cy="50225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0" name="Espace réservé à la date 4"/>
          <p:cNvSpPr>
            <a:spLocks noGrp="1"/>
          </p:cNvSpPr>
          <p:nvPr>
            <p:ph type="dt" sz="half" idx="10"/>
          </p:nvPr>
        </p:nvSpPr>
        <p:spPr bwMode="auto">
          <a:xfrm>
            <a:off x="7550981" y="5936187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>
              <a:defRPr/>
            </a:pPr>
            <a:fld id="{F6EB49EC-5ECC-4A0E-AB07-13505A2A6246}" type="datetime1">
              <a:rPr lang="fr-FR"/>
              <a:t>02/08/2021</a:t>
            </a:fld>
            <a:endParaRPr lang="fr-FR"/>
          </a:p>
        </p:txBody>
      </p:sp>
      <p:sp>
        <p:nvSpPr>
          <p:cNvPr id="11" name="Espace réservé a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fr-FR"/>
          </a:p>
        </p:txBody>
      </p:sp>
      <p:pic>
        <p:nvPicPr>
          <p:cNvPr id="12" name="Image 1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764500" y="4938141"/>
            <a:ext cx="1245648" cy="735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2" descr="HD-ShadowLong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5" name="Image 13" descr="HD-ShadowShort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6"/>
          <p:cNvSpPr/>
          <p:nvPr/>
        </p:nvSpPr>
        <p:spPr bwMode="auto">
          <a:xfrm>
            <a:off x="10585826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re 1"/>
          <p:cNvSpPr>
            <a:spLocks noGrp="1"/>
          </p:cNvSpPr>
          <p:nvPr>
            <p:ph type="title"/>
          </p:nvPr>
        </p:nvSpPr>
        <p:spPr bwMode="auto">
          <a:xfrm>
            <a:off x="669222" y="753227"/>
            <a:ext cx="9624960" cy="1080938"/>
          </a:xfrm>
        </p:spPr>
        <p:txBody>
          <a:bodyPr rtlCol="0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660946" y="2336873"/>
            <a:ext cx="30700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5" hasCustomPrompt="1"/>
          </p:nvPr>
        </p:nvSpPr>
        <p:spPr bwMode="auto">
          <a:xfrm>
            <a:off x="680322" y="3022673"/>
            <a:ext cx="3049702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3" hasCustomPrompt="1"/>
          </p:nvPr>
        </p:nvSpPr>
        <p:spPr bwMode="auto">
          <a:xfrm>
            <a:off x="3956025" y="2336873"/>
            <a:ext cx="306324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6" hasCustomPrompt="1"/>
          </p:nvPr>
        </p:nvSpPr>
        <p:spPr bwMode="auto">
          <a:xfrm>
            <a:off x="3945470" y="3022673"/>
            <a:ext cx="3063240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3" name="Espace réservé du texte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224156" y="2336873"/>
            <a:ext cx="30700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17" hasCustomPrompt="1"/>
          </p:nvPr>
        </p:nvSpPr>
        <p:spPr bwMode="auto">
          <a:xfrm>
            <a:off x="7224156" y="3022673"/>
            <a:ext cx="3070025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5" name="Espace réservé à la date 2"/>
          <p:cNvSpPr>
            <a:spLocks noGrp="1"/>
          </p:cNvSpPr>
          <p:nvPr>
            <p:ph type="dt" sz="half" idx="10"/>
          </p:nvPr>
        </p:nvSpPr>
        <p:spPr bwMode="auto">
          <a:xfrm>
            <a:off x="7550981" y="5936187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>
              <a:defRPr/>
            </a:pPr>
            <a:fld id="{396F9855-AE0B-4B8C-A4F3-E63EE912DBD5}" type="datetime1">
              <a:rPr lang="fr-FR"/>
              <a:t>02/08/2021</a:t>
            </a:fld>
            <a:endParaRPr lang="fr-FR"/>
          </a:p>
        </p:txBody>
      </p:sp>
      <p:sp>
        <p:nvSpPr>
          <p:cNvPr id="16" name="Espace réservé a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fr-FR"/>
          </a:p>
        </p:txBody>
      </p:sp>
      <p:pic>
        <p:nvPicPr>
          <p:cNvPr id="17" name="Image 17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764500" y="922693"/>
            <a:ext cx="1245648" cy="735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lonne 3 imag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4" descr="HD-ShadowLong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5" name="Image 15" descr="HD-ShadowShort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7"/>
          <p:cNvSpPr/>
          <p:nvPr/>
        </p:nvSpPr>
        <p:spPr bwMode="auto"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re 1"/>
          <p:cNvSpPr>
            <a:spLocks noGrp="1"/>
          </p:cNvSpPr>
          <p:nvPr>
            <p:ph type="title"/>
          </p:nvPr>
        </p:nvSpPr>
        <p:spPr bwMode="auto">
          <a:xfrm>
            <a:off x="680322" y="753227"/>
            <a:ext cx="9613860" cy="1080938"/>
          </a:xfrm>
        </p:spPr>
        <p:txBody>
          <a:bodyPr rtlCol="0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" name="Espace réservé a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680318" y="4297503"/>
            <a:ext cx="304970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0" name="Espace réservé d’image 2"/>
          <p:cNvSpPr>
            <a:spLocks noGrp="1" noChangeAspect="1"/>
          </p:cNvSpPr>
          <p:nvPr>
            <p:ph type="pic" idx="15" hasCustomPrompt="1"/>
          </p:nvPr>
        </p:nvSpPr>
        <p:spPr bwMode="auto"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fr-FR"/>
              <a:t>Cliquez sur l’icône pour ajouter une image</a:t>
            </a:r>
            <a:endParaRPr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half" idx="18" hasCustomPrompt="1"/>
          </p:nvPr>
        </p:nvSpPr>
        <p:spPr bwMode="auto">
          <a:xfrm>
            <a:off x="680318" y="4873765"/>
            <a:ext cx="3049705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2" name="Espace réservé du texte 4"/>
          <p:cNvSpPr>
            <a:spLocks noGrp="1"/>
          </p:cNvSpPr>
          <p:nvPr>
            <p:ph type="body" sz="quarter" idx="3" hasCustomPrompt="1"/>
          </p:nvPr>
        </p:nvSpPr>
        <p:spPr bwMode="auto">
          <a:xfrm>
            <a:off x="3945471" y="4297503"/>
            <a:ext cx="306324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3" name="Espace réservé d’image 2"/>
          <p:cNvSpPr>
            <a:spLocks noGrp="1" noChangeAspect="1"/>
          </p:cNvSpPr>
          <p:nvPr>
            <p:ph type="pic" idx="21" hasCustomPrompt="1"/>
          </p:nvPr>
        </p:nvSpPr>
        <p:spPr bwMode="auto"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fr-FR"/>
              <a:t>Cliquez sur l’icône pour ajouter une image</a:t>
            </a:r>
            <a:endParaRPr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19" hasCustomPrompt="1"/>
          </p:nvPr>
        </p:nvSpPr>
        <p:spPr bwMode="auto">
          <a:xfrm>
            <a:off x="3944117" y="4873764"/>
            <a:ext cx="3067297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230678" y="4297503"/>
            <a:ext cx="306350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6" name="Espace réservé d’image 2"/>
          <p:cNvSpPr>
            <a:spLocks noGrp="1" noChangeAspect="1"/>
          </p:cNvSpPr>
          <p:nvPr>
            <p:ph type="pic" idx="22" hasCustomPrompt="1"/>
          </p:nvPr>
        </p:nvSpPr>
        <p:spPr bwMode="auto"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fr-FR"/>
              <a:t>Cliquez sur l’icône pour ajouter une image</a:t>
            </a:r>
            <a:endParaRPr/>
          </a:p>
        </p:txBody>
      </p:sp>
      <p:sp>
        <p:nvSpPr>
          <p:cNvPr id="17" name="Espace réservé du texte 3"/>
          <p:cNvSpPr>
            <a:spLocks noGrp="1"/>
          </p:cNvSpPr>
          <p:nvPr>
            <p:ph type="body" sz="half" idx="20" hasCustomPrompt="1"/>
          </p:nvPr>
        </p:nvSpPr>
        <p:spPr bwMode="auto">
          <a:xfrm>
            <a:off x="7230553" y="4873762"/>
            <a:ext cx="3067563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8" name="Espace réservé à la date 2"/>
          <p:cNvSpPr>
            <a:spLocks noGrp="1"/>
          </p:cNvSpPr>
          <p:nvPr>
            <p:ph type="dt" sz="half" idx="10"/>
          </p:nvPr>
        </p:nvSpPr>
        <p:spPr bwMode="auto">
          <a:xfrm>
            <a:off x="7550981" y="5936187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>
              <a:defRPr/>
            </a:pPr>
            <a:fld id="{5FED5425-FA7B-4F1C-973D-6F8B7960BAEE}" type="datetime1">
              <a:rPr lang="fr-FR"/>
              <a:t>02/08/2021</a:t>
            </a:fld>
            <a:endParaRPr lang="fr-FR"/>
          </a:p>
        </p:txBody>
      </p:sp>
      <p:sp>
        <p:nvSpPr>
          <p:cNvPr id="19" name="Espace réservé a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fr-FR"/>
          </a:p>
        </p:txBody>
      </p:sp>
      <p:pic>
        <p:nvPicPr>
          <p:cNvPr id="20" name="Image 27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764500" y="922693"/>
            <a:ext cx="1245648" cy="735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6" descr="HD-ShadowLong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5" name="Image 7" descr="HD-ShadowShort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9"/>
          <p:cNvSpPr/>
          <p:nvPr/>
        </p:nvSpPr>
        <p:spPr bwMode="auto"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re 1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>
            <a:lvl1pPr algn="r">
              <a:defRPr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" name="Espace réservé du texte vertical 2"/>
          <p:cNvSpPr>
            <a:spLocks noGrp="1"/>
          </p:cNvSpPr>
          <p:nvPr>
            <p:ph type="body" orient="vert" idx="1" hasCustomPrompt="1"/>
          </p:nvPr>
        </p:nvSpPr>
        <p:spPr bwMode="auto"/>
        <p:txBody>
          <a:bodyPr vert="eaVert" rtlCol="0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" name="Espace réservé à la date 3"/>
          <p:cNvSpPr>
            <a:spLocks noGrp="1"/>
          </p:cNvSpPr>
          <p:nvPr>
            <p:ph type="dt" sz="half" idx="10"/>
          </p:nvPr>
        </p:nvSpPr>
        <p:spPr bwMode="auto">
          <a:xfrm>
            <a:off x="7550981" y="5936187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>
              <a:defRPr/>
            </a:pPr>
            <a:fld id="{04C3B392-0EDA-463B-BDF0-360C05444CD1}" type="datetime1">
              <a:rPr lang="fr-FR"/>
              <a:t>02/08/2021</a:t>
            </a:fld>
            <a:endParaRPr lang="fr-FR"/>
          </a:p>
        </p:txBody>
      </p:sp>
      <p:sp>
        <p:nvSpPr>
          <p:cNvPr id="11" name="Espace réservé a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764500" y="922693"/>
            <a:ext cx="1245648" cy="735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 bwMode="auto">
          <a:xfrm rot="5400000">
            <a:off x="9868202" y="538830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re vertical 1"/>
          <p:cNvSpPr>
            <a:spLocks noGrp="1"/>
          </p:cNvSpPr>
          <p:nvPr>
            <p:ph type="title" orient="vert" hasCustomPrompt="1"/>
          </p:nvPr>
        </p:nvSpPr>
        <p:spPr bwMode="auto">
          <a:xfrm>
            <a:off x="10129231" y="609597"/>
            <a:ext cx="1073802" cy="4353760"/>
          </a:xfrm>
        </p:spPr>
        <p:txBody>
          <a:bodyPr vert="eaVert" rtlCol="0"/>
          <a:lstStyle/>
          <a:p>
            <a:pPr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7" name="Espace réservé au texte vertical 2"/>
          <p:cNvSpPr>
            <a:spLocks noGrp="1"/>
          </p:cNvSpPr>
          <p:nvPr>
            <p:ph type="body" orient="vert" idx="1" hasCustomPrompt="1"/>
          </p:nvPr>
        </p:nvSpPr>
        <p:spPr bwMode="auto">
          <a:xfrm>
            <a:off x="680322" y="609597"/>
            <a:ext cx="8870004" cy="5326589"/>
          </a:xfrm>
        </p:spPr>
        <p:txBody>
          <a:bodyPr vert="eaVert" rtlCol="0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" name="Espace réservé à la date 3"/>
          <p:cNvSpPr>
            <a:spLocks noGrp="1"/>
          </p:cNvSpPr>
          <p:nvPr>
            <p:ph type="dt" sz="half" idx="10"/>
          </p:nvPr>
        </p:nvSpPr>
        <p:spPr bwMode="auto">
          <a:xfrm>
            <a:off x="6807126" y="5936187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>
              <a:defRPr/>
            </a:pPr>
            <a:fld id="{9391A880-6A99-47E7-A111-9236348C2980}" type="datetime1">
              <a:rPr lang="fr-FR"/>
              <a:t>02/08/2021</a:t>
            </a:fld>
            <a:endParaRPr lang="fr-FR"/>
          </a:p>
        </p:txBody>
      </p:sp>
      <p:sp>
        <p:nvSpPr>
          <p:cNvPr id="9" name="Espace réservé a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680321" y="5936188"/>
            <a:ext cx="6126805" cy="365125"/>
          </a:xfrm>
        </p:spPr>
        <p:txBody>
          <a:bodyPr rtlCol="0"/>
          <a:lstStyle/>
          <a:p>
            <a:pPr>
              <a:defRPr/>
            </a:pPr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 rot="5400000">
            <a:off x="10043308" y="5704683"/>
            <a:ext cx="1245648" cy="735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4" descr="HD-ShadowLong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5" name="Image 15" descr="HD-ShadowShort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7"/>
          <p:cNvSpPr/>
          <p:nvPr/>
        </p:nvSpPr>
        <p:spPr bwMode="auto">
          <a:xfrm>
            <a:off x="10585826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re 1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 bwMode="auto"/>
        <p:txBody>
          <a:bodyPr rtlCol="0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" name="Espace réservé à la date 3"/>
          <p:cNvSpPr>
            <a:spLocks noGrp="1"/>
          </p:cNvSpPr>
          <p:nvPr>
            <p:ph type="dt" sz="half" idx="10"/>
          </p:nvPr>
        </p:nvSpPr>
        <p:spPr bwMode="auto">
          <a:xfrm>
            <a:off x="7550981" y="5936187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>
              <a:defRPr/>
            </a:pPr>
            <a:fld id="{70847EAE-9C4A-49B9-80B8-C01009012B26}" type="datetime1">
              <a:rPr lang="fr-FR"/>
              <a:t>02/08/2021</a:t>
            </a:fld>
            <a:endParaRPr lang="fr-FR"/>
          </a:p>
        </p:txBody>
      </p:sp>
      <p:sp>
        <p:nvSpPr>
          <p:cNvPr id="11" name="Espace réservé a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fr-FR"/>
          </a:p>
        </p:txBody>
      </p:sp>
      <p:pic>
        <p:nvPicPr>
          <p:cNvPr id="12" name="Image 10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764500" y="922693"/>
            <a:ext cx="1245648" cy="735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En-têt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6" descr="HD-ShadowLong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4086906"/>
            <a:ext cx="10437812" cy="321164"/>
          </a:xfrm>
          <a:prstGeom prst="rect">
            <a:avLst/>
          </a:prstGeom>
        </p:spPr>
      </p:pic>
      <p:pic>
        <p:nvPicPr>
          <p:cNvPr id="5" name="Image 7" descr="HD-ShadowShort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6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9"/>
          <p:cNvSpPr/>
          <p:nvPr/>
        </p:nvSpPr>
        <p:spPr bwMode="auto"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re 1"/>
          <p:cNvSpPr>
            <a:spLocks noGrp="1"/>
          </p:cNvSpPr>
          <p:nvPr>
            <p:ph type="title"/>
          </p:nvPr>
        </p:nvSpPr>
        <p:spPr bwMode="auto">
          <a:xfrm>
            <a:off x="680322" y="2869895"/>
            <a:ext cx="9613860" cy="1090788"/>
          </a:xfrm>
        </p:spPr>
        <p:txBody>
          <a:bodyPr rtlCol="0" anchor="ctr">
            <a:normAutofit/>
          </a:bodyPr>
          <a:lstStyle>
            <a:lvl1pPr algn="r"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680322" y="4232171"/>
            <a:ext cx="9613860" cy="1704017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0" name="Espace réservé à la date 3"/>
          <p:cNvSpPr>
            <a:spLocks noGrp="1"/>
          </p:cNvSpPr>
          <p:nvPr>
            <p:ph type="dt" sz="half" idx="10"/>
          </p:nvPr>
        </p:nvSpPr>
        <p:spPr bwMode="auto">
          <a:xfrm>
            <a:off x="7550981" y="5936187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>
              <a:defRPr/>
            </a:pPr>
            <a:fld id="{F29237D1-044A-48A2-9F03-D51AAB900FD0}" type="datetime1">
              <a:rPr lang="fr-FR"/>
              <a:t>02/08/2021</a:t>
            </a:fld>
            <a:endParaRPr lang="fr-FR"/>
          </a:p>
        </p:txBody>
      </p:sp>
      <p:sp>
        <p:nvSpPr>
          <p:cNvPr id="11" name="Espace réservé a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fr-FR"/>
          </a:p>
        </p:txBody>
      </p:sp>
      <p:pic>
        <p:nvPicPr>
          <p:cNvPr id="12" name="Image 10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764498" y="3061276"/>
            <a:ext cx="1245648" cy="735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 7" descr="HD-ShadowLong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5" name="Image 8" descr="HD-ShadowShort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 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0"/>
          <p:cNvSpPr/>
          <p:nvPr/>
        </p:nvSpPr>
        <p:spPr bwMode="auto"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re 1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" hasCustomPrompt="1"/>
          </p:nvPr>
        </p:nvSpPr>
        <p:spPr bwMode="auto">
          <a:xfrm>
            <a:off x="680319" y="2336873"/>
            <a:ext cx="4698358" cy="3599316"/>
          </a:xfrm>
        </p:spPr>
        <p:txBody>
          <a:bodyPr rtlCol="0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 bwMode="auto">
          <a:xfrm>
            <a:off x="5594123" y="2336873"/>
            <a:ext cx="4700058" cy="3599316"/>
          </a:xfrm>
        </p:spPr>
        <p:txBody>
          <a:bodyPr rtlCol="0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" name="Espace réservé à la date 4"/>
          <p:cNvSpPr>
            <a:spLocks noGrp="1"/>
          </p:cNvSpPr>
          <p:nvPr>
            <p:ph type="dt" sz="half" idx="10"/>
          </p:nvPr>
        </p:nvSpPr>
        <p:spPr bwMode="auto">
          <a:xfrm>
            <a:off x="7550981" y="5936187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>
              <a:defRPr/>
            </a:pPr>
            <a:fld id="{EEAA573D-4E0E-4F10-B013-96CD1A2BE3C1}" type="datetime1">
              <a:rPr lang="fr-FR"/>
              <a:t>02/08/2021</a:t>
            </a:fld>
            <a:endParaRPr lang="fr-FR"/>
          </a:p>
        </p:txBody>
      </p:sp>
      <p:sp>
        <p:nvSpPr>
          <p:cNvPr id="12" name="Espace réservé a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fr-FR"/>
          </a:p>
        </p:txBody>
      </p:sp>
      <p:pic>
        <p:nvPicPr>
          <p:cNvPr id="13" name="Image 11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764500" y="922693"/>
            <a:ext cx="1245648" cy="735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9" descr="HD-ShadowLong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5" name="Image 10" descr="HD-ShadowShort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 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 12"/>
          <p:cNvSpPr/>
          <p:nvPr/>
        </p:nvSpPr>
        <p:spPr bwMode="auto"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re 1"/>
          <p:cNvSpPr>
            <a:spLocks noGrp="1"/>
          </p:cNvSpPr>
          <p:nvPr>
            <p:ph type="title"/>
          </p:nvPr>
        </p:nvSpPr>
        <p:spPr bwMode="auto">
          <a:xfrm>
            <a:off x="680319" y="753229"/>
            <a:ext cx="9613863" cy="1080937"/>
          </a:xfrm>
        </p:spPr>
        <p:txBody>
          <a:bodyPr rtlCol="0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906349" y="2336873"/>
            <a:ext cx="4472327" cy="69313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 bwMode="auto">
          <a:xfrm>
            <a:off x="680322" y="3030008"/>
            <a:ext cx="4698355" cy="2906179"/>
          </a:xfrm>
        </p:spPr>
        <p:txBody>
          <a:bodyPr rtlCol="0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3" hasCustomPrompt="1"/>
          </p:nvPr>
        </p:nvSpPr>
        <p:spPr bwMode="auto">
          <a:xfrm>
            <a:off x="5820154" y="2336873"/>
            <a:ext cx="4474028" cy="692076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4" hasCustomPrompt="1"/>
          </p:nvPr>
        </p:nvSpPr>
        <p:spPr bwMode="auto">
          <a:xfrm>
            <a:off x="5594123" y="3030008"/>
            <a:ext cx="4700059" cy="2906179"/>
          </a:xfrm>
        </p:spPr>
        <p:txBody>
          <a:bodyPr rtlCol="0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" name="Espace réservé à la date 6"/>
          <p:cNvSpPr>
            <a:spLocks noGrp="1"/>
          </p:cNvSpPr>
          <p:nvPr>
            <p:ph type="dt" sz="half" idx="10"/>
          </p:nvPr>
        </p:nvSpPr>
        <p:spPr bwMode="auto">
          <a:xfrm>
            <a:off x="7550981" y="5936187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>
              <a:defRPr/>
            </a:pPr>
            <a:fld id="{8AAE039A-86CB-428C-800E-F0A531E488DC}" type="datetime1">
              <a:rPr lang="fr-FR"/>
              <a:t>02/08/2021</a:t>
            </a:fld>
            <a:endParaRPr lang="fr-FR"/>
          </a:p>
        </p:txBody>
      </p:sp>
      <p:sp>
        <p:nvSpPr>
          <p:cNvPr id="14" name="Espace réservé a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fr-FR"/>
          </a:p>
        </p:txBody>
      </p:sp>
      <p:pic>
        <p:nvPicPr>
          <p:cNvPr id="15" name="Image 13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764500" y="922693"/>
            <a:ext cx="1245648" cy="735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uniquem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5" descr="HD-ShadowLong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5" name="Image 6" descr="HD-ShadowShort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8"/>
          <p:cNvSpPr/>
          <p:nvPr/>
        </p:nvSpPr>
        <p:spPr bwMode="auto"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re 1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" name="Espace réservé à la date 2"/>
          <p:cNvSpPr>
            <a:spLocks noGrp="1"/>
          </p:cNvSpPr>
          <p:nvPr>
            <p:ph type="dt" sz="half" idx="10"/>
          </p:nvPr>
        </p:nvSpPr>
        <p:spPr bwMode="auto">
          <a:xfrm>
            <a:off x="7550981" y="5936187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>
              <a:defRPr/>
            </a:pPr>
            <a:fld id="{A9CA7700-B87C-42DA-BDDE-2ACA60989E8E}" type="datetime1">
              <a:rPr lang="fr-FR"/>
              <a:t>02/08/2021</a:t>
            </a:fld>
            <a:endParaRPr lang="fr-FR"/>
          </a:p>
        </p:txBody>
      </p:sp>
      <p:sp>
        <p:nvSpPr>
          <p:cNvPr id="10" name="Espace réservé a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764500" y="922693"/>
            <a:ext cx="1245648" cy="735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>
          <a:xfrm>
            <a:off x="7550981" y="5936187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>
              <a:defRPr/>
            </a:pPr>
            <a:fld id="{62015958-24B4-4A55-95ED-968BCC154D8D}" type="datetime1">
              <a:rPr lang="fr-FR"/>
              <a:t>02/08/2021</a:t>
            </a:fld>
            <a:endParaRPr lang="fr-FR"/>
          </a:p>
        </p:txBody>
      </p:sp>
      <p:sp>
        <p:nvSpPr>
          <p:cNvPr id="5" name="Espace réservé a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 7" descr="HD-ShadowLong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5" name="Image 8" descr="HD-ShadowShort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 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 10"/>
          <p:cNvSpPr/>
          <p:nvPr/>
        </p:nvSpPr>
        <p:spPr bwMode="auto"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re 1"/>
          <p:cNvSpPr>
            <a:spLocks noGrp="1"/>
          </p:cNvSpPr>
          <p:nvPr>
            <p:ph type="title"/>
          </p:nvPr>
        </p:nvSpPr>
        <p:spPr bwMode="auto">
          <a:xfrm>
            <a:off x="680321" y="753227"/>
            <a:ext cx="9613859" cy="108094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 bwMode="auto">
          <a:xfrm>
            <a:off x="4685846" y="2336873"/>
            <a:ext cx="5608336" cy="3599313"/>
          </a:xfrm>
        </p:spPr>
        <p:txBody>
          <a:bodyPr rtlCol="0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680322" y="2336872"/>
            <a:ext cx="3790078" cy="359931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1" name="Espace réservé à la date 4"/>
          <p:cNvSpPr>
            <a:spLocks noGrp="1"/>
          </p:cNvSpPr>
          <p:nvPr>
            <p:ph type="dt" sz="half" idx="10"/>
          </p:nvPr>
        </p:nvSpPr>
        <p:spPr bwMode="auto">
          <a:xfrm>
            <a:off x="7550981" y="5936187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>
              <a:defRPr/>
            </a:pPr>
            <a:fld id="{98BDE455-34D3-4F89-92CF-BFE6A1B63C38}" type="datetime1">
              <a:rPr lang="fr-FR"/>
              <a:t>02/08/2021</a:t>
            </a:fld>
            <a:endParaRPr lang="fr-FR"/>
          </a:p>
        </p:txBody>
      </p:sp>
      <p:sp>
        <p:nvSpPr>
          <p:cNvPr id="12" name="Espace réservé a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764500" y="922693"/>
            <a:ext cx="1245648" cy="735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 7" descr="HD-ShadowLong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5" name="Image 8" descr="HD-ShadowShort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 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 10"/>
          <p:cNvSpPr/>
          <p:nvPr/>
        </p:nvSpPr>
        <p:spPr bwMode="auto"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re 1"/>
          <p:cNvSpPr>
            <a:spLocks noGrp="1"/>
          </p:cNvSpPr>
          <p:nvPr>
            <p:ph type="title"/>
          </p:nvPr>
        </p:nvSpPr>
        <p:spPr bwMode="auto">
          <a:xfrm>
            <a:off x="680323" y="753227"/>
            <a:ext cx="9613857" cy="1080938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9" name="Espace réservé d’image 2"/>
          <p:cNvSpPr>
            <a:spLocks noGrp="1" noChangeAspect="1"/>
          </p:cNvSpPr>
          <p:nvPr>
            <p:ph type="pic" idx="1" hasCustomPrompt="1"/>
          </p:nvPr>
        </p:nvSpPr>
        <p:spPr bwMode="auto">
          <a:xfrm>
            <a:off x="4868332" y="2336874"/>
            <a:ext cx="5425849" cy="3599312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fr-FR"/>
              <a:t>Cliquez sur l’icône pour ajouter une image</a:t>
            </a:r>
            <a:endParaRPr/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680323" y="2336873"/>
            <a:ext cx="3876256" cy="3599315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1" name="Espace réservé à la date 4"/>
          <p:cNvSpPr>
            <a:spLocks noGrp="1"/>
          </p:cNvSpPr>
          <p:nvPr>
            <p:ph type="dt" sz="half" idx="10"/>
          </p:nvPr>
        </p:nvSpPr>
        <p:spPr bwMode="auto">
          <a:xfrm>
            <a:off x="7550981" y="5936187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>
              <a:defRPr/>
            </a:pPr>
            <a:fld id="{5E998340-1A5A-4DE1-8BE3-2D6D8E4DD2CA}" type="datetime1">
              <a:rPr lang="fr-FR"/>
              <a:t>02/08/2021</a:t>
            </a:fld>
            <a:endParaRPr lang="fr-FR"/>
          </a:p>
        </p:txBody>
      </p:sp>
      <p:sp>
        <p:nvSpPr>
          <p:cNvPr id="12" name="Espace réservé a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0764500" y="922693"/>
            <a:ext cx="1245648" cy="73544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80321" y="753227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a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36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Dernières modifications le 2 août 2021</a:t>
            </a:r>
            <a:endParaRPr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58EF693-F4CA-49B8-93C9-BBAF53E93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75470"/>
            <a:ext cx="8976320" cy="1487379"/>
          </a:xfrm>
        </p:spPr>
        <p:txBody>
          <a:bodyPr/>
          <a:lstStyle/>
          <a:p>
            <a:pPr algn="l"/>
            <a:r>
              <a:rPr lang="fr-FR" sz="3200" b="1" dirty="0"/>
              <a:t>Compte rendu questionnaires :  </a:t>
            </a:r>
            <a:br>
              <a:rPr lang="fr-FR" sz="3200" b="1" dirty="0"/>
            </a:br>
            <a:r>
              <a:rPr lang="fr-FR" sz="3200" b="1" dirty="0"/>
              <a:t>Weekend de la rose au parc de la Bagatelle</a:t>
            </a:r>
            <a:endParaRPr lang="fr-FR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 bwMode="auto">
          <a:xfrm>
            <a:off x="191344" y="764704"/>
            <a:ext cx="10009112" cy="1080938"/>
          </a:xfrm>
        </p:spPr>
        <p:txBody>
          <a:bodyPr>
            <a:noAutofit/>
          </a:bodyPr>
          <a:lstStyle/>
          <a:p>
            <a:r>
              <a:rPr lang="fr-FR" sz="3200" b="1" dirty="0"/>
              <a:t>Objectif 1 : Définir le visiteur type de cet événement connaissant le Label Rouge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A77B817-3551-4EBF-B33C-5EA9DDF769E4}"/>
              </a:ext>
            </a:extLst>
          </p:cNvPr>
          <p:cNvSpPr txBox="1"/>
          <p:nvPr/>
        </p:nvSpPr>
        <p:spPr>
          <a:xfrm>
            <a:off x="188451" y="2276872"/>
            <a:ext cx="81369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u="sng" dirty="0">
                <a:solidFill>
                  <a:schemeClr val="bg1"/>
                </a:solidFill>
                <a:latin typeface="+mn-lt"/>
              </a:rPr>
              <a:t>Connaissez-vous le Label </a:t>
            </a:r>
            <a:r>
              <a:rPr lang="fr-FR" b="1" u="sng" dirty="0">
                <a:solidFill>
                  <a:schemeClr val="bg1"/>
                </a:solidFill>
              </a:rPr>
              <a:t>R</a:t>
            </a:r>
            <a:r>
              <a:rPr lang="fr-FR" sz="1800" b="1" u="sng" dirty="0">
                <a:solidFill>
                  <a:schemeClr val="bg1"/>
                </a:solidFill>
                <a:latin typeface="+mn-lt"/>
              </a:rPr>
              <a:t>ouge pour les plantes, arbres, fleurs? :</a:t>
            </a:r>
            <a:br>
              <a:rPr lang="fr-FR" sz="1800" u="sng" dirty="0">
                <a:solidFill>
                  <a:schemeClr val="bg1"/>
                </a:solidFill>
                <a:latin typeface="+mn-lt"/>
              </a:rPr>
            </a:br>
            <a:br>
              <a:rPr lang="fr-FR" sz="1800" u="sng" dirty="0">
                <a:solidFill>
                  <a:schemeClr val="bg1"/>
                </a:solidFill>
                <a:latin typeface="+mn-lt"/>
              </a:rPr>
            </a:br>
            <a:endParaRPr lang="fr-FR" u="sng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D748FFB-4FF0-4B09-991A-A83344817701}"/>
              </a:ext>
            </a:extLst>
          </p:cNvPr>
          <p:cNvSpPr txBox="1"/>
          <p:nvPr/>
        </p:nvSpPr>
        <p:spPr>
          <a:xfrm rot="10800000" flipH="1" flipV="1">
            <a:off x="579119" y="3005389"/>
            <a:ext cx="5521351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connaisseurs du Label Rouge sont principalement âgés de </a:t>
            </a:r>
            <a:r>
              <a:rPr lang="fr-FR" b="1" dirty="0">
                <a:solidFill>
                  <a:schemeClr val="bg1"/>
                </a:solidFill>
              </a:rPr>
              <a:t>45 à 65 ans et plus.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5EAFD5E-8149-474D-8B93-35EA282111E2}"/>
              </a:ext>
            </a:extLst>
          </p:cNvPr>
          <p:cNvSpPr txBox="1"/>
          <p:nvPr/>
        </p:nvSpPr>
        <p:spPr>
          <a:xfrm>
            <a:off x="8325355" y="3309191"/>
            <a:ext cx="2584174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OUI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3843602-44D4-4B8C-BC3D-8030549EF1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6" t="9524" r="52164" b="9524"/>
          <a:stretch/>
        </p:blipFill>
        <p:spPr>
          <a:xfrm>
            <a:off x="11208129" y="4002565"/>
            <a:ext cx="727760" cy="1732254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B1CAA7EA-F4E2-4C58-A864-D6821E1EC29F}"/>
              </a:ext>
            </a:extLst>
          </p:cNvPr>
          <p:cNvSpPr/>
          <p:nvPr/>
        </p:nvSpPr>
        <p:spPr>
          <a:xfrm>
            <a:off x="9474301" y="4002565"/>
            <a:ext cx="1457739" cy="139017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/>
              <a:t>54%</a:t>
            </a:r>
            <a:endParaRPr lang="fr-FR" sz="36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4650B83-83EB-491B-9D9E-F76FE2B91A86}"/>
              </a:ext>
            </a:extLst>
          </p:cNvPr>
          <p:cNvSpPr txBox="1"/>
          <p:nvPr/>
        </p:nvSpPr>
        <p:spPr>
          <a:xfrm>
            <a:off x="8396209" y="4343707"/>
            <a:ext cx="35144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</a:rPr>
              <a:t>54%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EAA542B-0F7F-4F9B-8EF0-986146E786A4}"/>
              </a:ext>
            </a:extLst>
          </p:cNvPr>
          <p:cNvSpPr/>
          <p:nvPr/>
        </p:nvSpPr>
        <p:spPr>
          <a:xfrm>
            <a:off x="7392144" y="4277360"/>
            <a:ext cx="1166306" cy="111537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/>
              <a:t>51%</a:t>
            </a:r>
            <a:endParaRPr lang="fr-FR" sz="28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B309D2D-8319-4AEF-B9B8-D1F9E95FFF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2" t="8841" r="11925" b="8337"/>
          <a:stretch/>
        </p:blipFill>
        <p:spPr>
          <a:xfrm>
            <a:off x="8734024" y="4372290"/>
            <a:ext cx="564702" cy="122711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5F44ECB-2C85-4828-9D81-F6B9B1CA9727}"/>
              </a:ext>
            </a:extLst>
          </p:cNvPr>
          <p:cNvSpPr txBox="1"/>
          <p:nvPr/>
        </p:nvSpPr>
        <p:spPr>
          <a:xfrm>
            <a:off x="6788712" y="4573438"/>
            <a:ext cx="25028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51%</a:t>
            </a:r>
          </a:p>
        </p:txBody>
      </p:sp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F953F165-F4EC-4973-9A16-530DC326A8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421076"/>
              </p:ext>
            </p:extLst>
          </p:nvPr>
        </p:nvGraphicFramePr>
        <p:xfrm>
          <a:off x="621658" y="3928719"/>
          <a:ext cx="5890965" cy="2712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Image 16">
            <a:extLst>
              <a:ext uri="{FF2B5EF4-FFF2-40B4-BE49-F238E27FC236}">
                <a16:creationId xmlns:a16="http://schemas.microsoft.com/office/drawing/2014/main" id="{E32A7ECB-98D5-469E-A680-7F490C6A28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69" y="2225086"/>
            <a:ext cx="1091520" cy="80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682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CF665D-CD18-4761-89AB-5760FC2F1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28" y="782784"/>
            <a:ext cx="9613861" cy="1080938"/>
          </a:xfrm>
        </p:spPr>
        <p:txBody>
          <a:bodyPr/>
          <a:lstStyle/>
          <a:p>
            <a:r>
              <a:rPr lang="fr-FR" dirty="0"/>
              <a:t>Comparaison avec les résultats du questionnaire de la bagatelle 2019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902CC798-B54A-4FE9-BDBA-C171DF3C19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579401"/>
              </p:ext>
            </p:extLst>
          </p:nvPr>
        </p:nvGraphicFramePr>
        <p:xfrm>
          <a:off x="335360" y="2204864"/>
          <a:ext cx="622256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0588FC37-BB7D-40C6-893F-C5B38CC981DB}"/>
              </a:ext>
            </a:extLst>
          </p:cNvPr>
          <p:cNvSpPr txBox="1"/>
          <p:nvPr/>
        </p:nvSpPr>
        <p:spPr>
          <a:xfrm>
            <a:off x="466630" y="324176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32%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814E154-27D3-454A-AC6E-0F501F7E4E4E}"/>
              </a:ext>
            </a:extLst>
          </p:cNvPr>
          <p:cNvSpPr txBox="1"/>
          <p:nvPr/>
        </p:nvSpPr>
        <p:spPr>
          <a:xfrm>
            <a:off x="1006690" y="26863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11F446E-2694-48EB-AFA2-DB42C0A24AAE}"/>
              </a:ext>
            </a:extLst>
          </p:cNvPr>
          <p:cNvSpPr txBox="1"/>
          <p:nvPr/>
        </p:nvSpPr>
        <p:spPr>
          <a:xfrm>
            <a:off x="1775520" y="3640741"/>
            <a:ext cx="66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15%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30284F9-7D8E-4F06-9D26-C7799C034097}"/>
              </a:ext>
            </a:extLst>
          </p:cNvPr>
          <p:cNvSpPr txBox="1"/>
          <p:nvPr/>
        </p:nvSpPr>
        <p:spPr>
          <a:xfrm>
            <a:off x="2207568" y="2204864"/>
            <a:ext cx="66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67%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4397A3F-355B-45FF-9F55-175151430F17}"/>
              </a:ext>
            </a:extLst>
          </p:cNvPr>
          <p:cNvSpPr txBox="1"/>
          <p:nvPr/>
        </p:nvSpPr>
        <p:spPr>
          <a:xfrm>
            <a:off x="2986910" y="3271409"/>
            <a:ext cx="66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29%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3FFAFAA-BE3F-4610-8FB4-DB5A544667A9}"/>
              </a:ext>
            </a:extLst>
          </p:cNvPr>
          <p:cNvSpPr txBox="1"/>
          <p:nvPr/>
        </p:nvSpPr>
        <p:spPr>
          <a:xfrm>
            <a:off x="3346718" y="2360861"/>
            <a:ext cx="66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63%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8DC0006-FCD7-465F-B601-A557A9B18BCF}"/>
              </a:ext>
            </a:extLst>
          </p:cNvPr>
          <p:cNvSpPr txBox="1"/>
          <p:nvPr/>
        </p:nvSpPr>
        <p:spPr>
          <a:xfrm>
            <a:off x="4312641" y="2686396"/>
            <a:ext cx="660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48%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62CE02C-8105-4BE1-B6B4-63C869683FB5}"/>
              </a:ext>
            </a:extLst>
          </p:cNvPr>
          <p:cNvSpPr txBox="1"/>
          <p:nvPr/>
        </p:nvSpPr>
        <p:spPr>
          <a:xfrm>
            <a:off x="5310241" y="2417012"/>
            <a:ext cx="56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56%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75544CE-53D0-4556-B768-7C962F9125C3}"/>
              </a:ext>
            </a:extLst>
          </p:cNvPr>
          <p:cNvSpPr txBox="1"/>
          <p:nvPr/>
        </p:nvSpPr>
        <p:spPr>
          <a:xfrm>
            <a:off x="5756909" y="2730193"/>
            <a:ext cx="678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52%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BD45A21-DB06-4948-819E-95DBB7D6C08E}"/>
              </a:ext>
            </a:extLst>
          </p:cNvPr>
          <p:cNvSpPr txBox="1"/>
          <p:nvPr/>
        </p:nvSpPr>
        <p:spPr>
          <a:xfrm>
            <a:off x="6834044" y="2301913"/>
            <a:ext cx="4742091" cy="3416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On observe que les chiffres </a:t>
            </a:r>
            <a:r>
              <a:rPr lang="fr-FR" b="1" dirty="0">
                <a:solidFill>
                  <a:schemeClr val="bg1"/>
                </a:solidFill>
              </a:rPr>
              <a:t>restent stables pour les 45-64 ans et les 65 ans et plus </a:t>
            </a:r>
            <a:r>
              <a:rPr lang="fr-FR" dirty="0">
                <a:solidFill>
                  <a:schemeClr val="bg1"/>
                </a:solidFill>
              </a:rPr>
              <a:t>malgré le nombre de personnes interrogées qui étaient de 30% inférieur en 2021 par rapport à 2019.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D’autre part, </a:t>
            </a:r>
            <a:r>
              <a:rPr lang="fr-FR" b="1" dirty="0">
                <a:solidFill>
                  <a:schemeClr val="bg1"/>
                </a:solidFill>
              </a:rPr>
              <a:t>la notoriété du Label Rouge semble avoir nettement augmentée en 2021 </a:t>
            </a:r>
            <a:r>
              <a:rPr lang="fr-FR" dirty="0">
                <a:solidFill>
                  <a:schemeClr val="bg1"/>
                </a:solidFill>
              </a:rPr>
              <a:t>auprès des 18-44 ans même si ces chiffres sont à nuancer avec le nombre de personnes interrogées qui est nettement moins important en 2019 (-70%).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CA1FEC-95AC-482D-9298-014A705A699C}"/>
              </a:ext>
            </a:extLst>
          </p:cNvPr>
          <p:cNvSpPr/>
          <p:nvPr/>
        </p:nvSpPr>
        <p:spPr>
          <a:xfrm>
            <a:off x="2930086" y="5089826"/>
            <a:ext cx="660818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7680D58-C470-4464-8C12-C168040EA510}"/>
              </a:ext>
            </a:extLst>
          </p:cNvPr>
          <p:cNvSpPr txBox="1"/>
          <p:nvPr/>
        </p:nvSpPr>
        <p:spPr>
          <a:xfrm>
            <a:off x="2986910" y="5089826"/>
            <a:ext cx="1020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19669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FD3952A-A8B9-4496-B83F-647976359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908720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fr-FR" sz="3600" b="1" dirty="0"/>
              <a:t>Comparaison avec les résultats de 2019</a:t>
            </a:r>
            <a:br>
              <a:rPr lang="fr-FR" sz="3600" b="1" dirty="0"/>
            </a:br>
            <a:r>
              <a:rPr lang="fr-FR" sz="3600" b="1" dirty="0"/>
              <a:t>pour le Label Rouge</a:t>
            </a:r>
            <a:br>
              <a:rPr lang="fr-FR" sz="3600" b="1" dirty="0">
                <a:solidFill>
                  <a:schemeClr val="bg1"/>
                </a:solidFill>
              </a:rPr>
            </a:b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C857F03-AA34-41D7-B478-9F546B1BE221}"/>
              </a:ext>
            </a:extLst>
          </p:cNvPr>
          <p:cNvSpPr txBox="1"/>
          <p:nvPr/>
        </p:nvSpPr>
        <p:spPr>
          <a:xfrm>
            <a:off x="586968" y="3441583"/>
            <a:ext cx="4688058" cy="1200329"/>
          </a:xfrm>
          <a:prstGeom prst="rect">
            <a:avLst/>
          </a:prstGeom>
          <a:noFill/>
          <a:ln w="476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On peut supposer que cette augmentation est expliquée par </a:t>
            </a:r>
            <a:r>
              <a:rPr lang="fr-FR" b="1" dirty="0">
                <a:solidFill>
                  <a:schemeClr val="bg1"/>
                </a:solidFill>
              </a:rPr>
              <a:t>la pandémie </a:t>
            </a:r>
            <a:r>
              <a:rPr lang="fr-FR" dirty="0">
                <a:solidFill>
                  <a:schemeClr val="bg1"/>
                </a:solidFill>
              </a:rPr>
              <a:t>qui a fait grandir l’intérêt des consommateurs pour la qualité des produits qu’ils consomment.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15564B-9608-4F1C-9B20-17509A6B8FF8}"/>
              </a:ext>
            </a:extLst>
          </p:cNvPr>
          <p:cNvSpPr/>
          <p:nvPr/>
        </p:nvSpPr>
        <p:spPr>
          <a:xfrm>
            <a:off x="7708703" y="2625879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42% ont connaissance du Label Rouge pour les végétaux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D97F3A4-65A8-45FD-A56C-D6B0193C6EC0}"/>
              </a:ext>
            </a:extLst>
          </p:cNvPr>
          <p:cNvSpPr txBox="1"/>
          <p:nvPr/>
        </p:nvSpPr>
        <p:spPr>
          <a:xfrm>
            <a:off x="10128448" y="2854967"/>
            <a:ext cx="33246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6000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9" name="Flèche : courbe vers la gauche 8">
            <a:extLst>
              <a:ext uri="{FF2B5EF4-FFF2-40B4-BE49-F238E27FC236}">
                <a16:creationId xmlns:a16="http://schemas.microsoft.com/office/drawing/2014/main" id="{7A48DC77-78CF-4416-97A2-A1315A983BD3}"/>
              </a:ext>
            </a:extLst>
          </p:cNvPr>
          <p:cNvSpPr/>
          <p:nvPr/>
        </p:nvSpPr>
        <p:spPr>
          <a:xfrm>
            <a:off x="11568608" y="3870630"/>
            <a:ext cx="438210" cy="1365100"/>
          </a:xfrm>
          <a:prstGeom prst="curvedLeftArrow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ACF74F2-4C70-4866-937D-7195D60440A5}"/>
              </a:ext>
            </a:extLst>
          </p:cNvPr>
          <p:cNvSpPr txBox="1"/>
          <p:nvPr/>
        </p:nvSpPr>
        <p:spPr>
          <a:xfrm>
            <a:off x="7664565" y="5235730"/>
            <a:ext cx="23762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52 % ont connaissance du Label Rouge pour les végétaux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A33E164-56BD-4B39-8A6E-3A99E206338C}"/>
              </a:ext>
            </a:extLst>
          </p:cNvPr>
          <p:cNvSpPr txBox="1"/>
          <p:nvPr/>
        </p:nvSpPr>
        <p:spPr>
          <a:xfrm>
            <a:off x="10062401" y="4265045"/>
            <a:ext cx="38888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10 </a:t>
            </a:r>
            <a:r>
              <a:rPr lang="fr-FR" sz="1800" b="1" dirty="0">
                <a:solidFill>
                  <a:schemeClr val="bg1"/>
                </a:solidFill>
              </a:rPr>
              <a:t>points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91354ED-AE54-44AA-AC5F-C7FA5A1DB90A}"/>
              </a:ext>
            </a:extLst>
          </p:cNvPr>
          <p:cNvCxnSpPr>
            <a:cxnSpLocks/>
          </p:cNvCxnSpPr>
          <p:nvPr/>
        </p:nvCxnSpPr>
        <p:spPr>
          <a:xfrm flipV="1">
            <a:off x="7767462" y="4041748"/>
            <a:ext cx="745588" cy="815926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3F07198-C003-4BFB-A287-1D6E2213715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494416" y="4022630"/>
            <a:ext cx="121663" cy="400992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CEB2FAE-2E2F-446E-A4EC-1AD125B3F2AE}"/>
              </a:ext>
            </a:extLst>
          </p:cNvPr>
          <p:cNvCxnSpPr>
            <a:cxnSpLocks/>
          </p:cNvCxnSpPr>
          <p:nvPr/>
        </p:nvCxnSpPr>
        <p:spPr bwMode="auto">
          <a:xfrm flipV="1">
            <a:off x="8593652" y="3746416"/>
            <a:ext cx="621841" cy="684177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FCC862DB-C50B-4105-8A52-501CDC23BD15}"/>
              </a:ext>
            </a:extLst>
          </p:cNvPr>
          <p:cNvSpPr txBox="1"/>
          <p:nvPr/>
        </p:nvSpPr>
        <p:spPr>
          <a:xfrm>
            <a:off x="0" y="6478940"/>
            <a:ext cx="6974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i="1" dirty="0">
                <a:solidFill>
                  <a:schemeClr val="bg1"/>
                </a:solidFill>
              </a:rPr>
              <a:t>*Mis en parallèle avec les résultats de l’enquête bagatelle 2019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D8891A21-8DE7-42BA-8DDF-876E9D8D0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603" y="3825134"/>
            <a:ext cx="931445" cy="684177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079C3B4C-C6AD-461F-B8EC-D966E165C720}"/>
              </a:ext>
            </a:extLst>
          </p:cNvPr>
          <p:cNvSpPr txBox="1"/>
          <p:nvPr/>
        </p:nvSpPr>
        <p:spPr>
          <a:xfrm>
            <a:off x="10142379" y="5630145"/>
            <a:ext cx="70039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6000" dirty="0">
                <a:solidFill>
                  <a:schemeClr val="bg1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4050595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7627" b="7627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half" idx="2"/>
          </p:nvPr>
        </p:nvSpPr>
        <p:spPr bwMode="auto">
          <a:xfrm>
            <a:off x="263352" y="4711615"/>
            <a:ext cx="10030829" cy="1090789"/>
          </a:xfrm>
        </p:spPr>
        <p:txBody>
          <a:bodyPr>
            <a:normAutofit fontScale="77500" lnSpcReduction="20000"/>
          </a:bodyPr>
          <a:lstStyle/>
          <a:p>
            <a:r>
              <a:rPr lang="fr-FR" sz="3600" b="1" dirty="0">
                <a:solidFill>
                  <a:schemeClr val="tx1"/>
                </a:solidFill>
              </a:rPr>
              <a:t>Objectif 2 : Analyser l’efficacité de la stratégie de communication du Label Rouge et comprendre ses faiblesses pour orienter sa stratégie future </a:t>
            </a:r>
          </a:p>
        </p:txBody>
      </p:sp>
    </p:spTree>
    <p:extLst>
      <p:ext uri="{BB962C8B-B14F-4D97-AF65-F5344CB8AC3E}">
        <p14:creationId xmlns:p14="http://schemas.microsoft.com/office/powerpoint/2010/main" val="135825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 bwMode="auto">
          <a:xfrm>
            <a:off x="119336" y="908720"/>
            <a:ext cx="10225136" cy="864096"/>
          </a:xfrm>
        </p:spPr>
        <p:txBody>
          <a:bodyPr>
            <a:noAutofit/>
          </a:bodyPr>
          <a:lstStyle/>
          <a:p>
            <a:r>
              <a:rPr lang="fr-FR" sz="2800" b="1" dirty="0"/>
              <a:t>Objectif 2 : Analyser l’efficacité de la stratégie de communication du Label Rouge et comprendre ses faiblesses pour orienter sa stratégie future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1CCD7B5-93F3-443E-9EB4-AF0F4F15DC6B}"/>
              </a:ext>
            </a:extLst>
          </p:cNvPr>
          <p:cNvSpPr txBox="1"/>
          <p:nvPr/>
        </p:nvSpPr>
        <p:spPr>
          <a:xfrm>
            <a:off x="335360" y="2276872"/>
            <a:ext cx="6108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b="1" u="sng" dirty="0">
                <a:solidFill>
                  <a:schemeClr val="bg1"/>
                </a:solidFill>
              </a:rPr>
              <a:t>Où avez-vous découvert le Label Rouge?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9CB6CEBE-477B-4A9C-8EF8-DEB0FDA868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7051196"/>
              </p:ext>
            </p:extLst>
          </p:nvPr>
        </p:nvGraphicFramePr>
        <p:xfrm>
          <a:off x="335360" y="2646204"/>
          <a:ext cx="7275443" cy="3906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F3D16ACA-CFA7-4A84-912D-D29046E48615}"/>
              </a:ext>
            </a:extLst>
          </p:cNvPr>
          <p:cNvSpPr txBox="1"/>
          <p:nvPr/>
        </p:nvSpPr>
        <p:spPr>
          <a:xfrm>
            <a:off x="1055440" y="3541642"/>
            <a:ext cx="731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36%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EF647B4-9E63-4531-AD28-CAB2EC3D4AE3}"/>
              </a:ext>
            </a:extLst>
          </p:cNvPr>
          <p:cNvSpPr txBox="1"/>
          <p:nvPr/>
        </p:nvSpPr>
        <p:spPr>
          <a:xfrm>
            <a:off x="3711797" y="3519592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32%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0E9BC8E-BA0D-433B-AF41-CBF1C30B2C27}"/>
              </a:ext>
            </a:extLst>
          </p:cNvPr>
          <p:cNvSpPr txBox="1"/>
          <p:nvPr/>
        </p:nvSpPr>
        <p:spPr>
          <a:xfrm>
            <a:off x="2855640" y="5949280"/>
            <a:ext cx="700086" cy="373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24%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162CEBB-8984-44CB-8FAC-678E8A9001B1}"/>
              </a:ext>
            </a:extLst>
          </p:cNvPr>
          <p:cNvSpPr txBox="1"/>
          <p:nvPr/>
        </p:nvSpPr>
        <p:spPr>
          <a:xfrm>
            <a:off x="1505605" y="5752869"/>
            <a:ext cx="56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8%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1E6C898-484F-4B51-9DB4-C4ED3B4AADCB}"/>
              </a:ext>
            </a:extLst>
          </p:cNvPr>
          <p:cNvSpPr txBox="1"/>
          <p:nvPr/>
        </p:nvSpPr>
        <p:spPr>
          <a:xfrm>
            <a:off x="7610803" y="2305872"/>
            <a:ext cx="4581196" cy="424731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</a:rPr>
              <a:t>La présence en salon à destination du grand public doit être privilégiée </a:t>
            </a:r>
            <a:r>
              <a:rPr lang="fr-FR" dirty="0">
                <a:solidFill>
                  <a:schemeClr val="bg1"/>
                </a:solidFill>
              </a:rPr>
              <a:t>dans la stratégie de communication étant le canal de communication le plus efficace.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bg1"/>
                </a:solidFill>
              </a:rPr>
              <a:t>Les jardineries et pépinières </a:t>
            </a:r>
            <a:r>
              <a:rPr lang="fr-FR" dirty="0">
                <a:solidFill>
                  <a:schemeClr val="bg1"/>
                </a:solidFill>
              </a:rPr>
              <a:t>sont également des canaux de communication efficaces mais étant donné la fréquence de passage du consommateur qui y est beaucoup plus élevée qu’en salon, il serait pertinent de développer des outils de communication adaptés à ces structures.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1473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7627" b="7627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half" idx="2"/>
          </p:nvPr>
        </p:nvSpPr>
        <p:spPr bwMode="auto">
          <a:xfrm>
            <a:off x="263352" y="4711615"/>
            <a:ext cx="10030829" cy="1090789"/>
          </a:xfrm>
        </p:spPr>
        <p:txBody>
          <a:bodyPr>
            <a:normAutofit fontScale="85000" lnSpcReduction="10000"/>
          </a:bodyPr>
          <a:lstStyle/>
          <a:p>
            <a:r>
              <a:rPr lang="fr-FR" sz="3600" b="1" dirty="0">
                <a:solidFill>
                  <a:schemeClr val="tx1"/>
                </a:solidFill>
              </a:rPr>
              <a:t>Objectif 3 : Comprendre les principaux critères que le consommateur attend d’un produit Label Rouge</a:t>
            </a:r>
          </a:p>
        </p:txBody>
      </p:sp>
    </p:spTree>
    <p:extLst>
      <p:ext uri="{BB962C8B-B14F-4D97-AF65-F5344CB8AC3E}">
        <p14:creationId xmlns:p14="http://schemas.microsoft.com/office/powerpoint/2010/main" val="391329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 bwMode="auto">
          <a:xfrm>
            <a:off x="119336" y="908720"/>
            <a:ext cx="10225136" cy="864096"/>
          </a:xfrm>
        </p:spPr>
        <p:txBody>
          <a:bodyPr>
            <a:noAutofit/>
          </a:bodyPr>
          <a:lstStyle/>
          <a:p>
            <a:r>
              <a:rPr lang="fr-FR" sz="2800" b="1" dirty="0"/>
              <a:t>Objectif 3 : Comprendre les principaux critères que le consommateur attend d’un produit Label Rouge</a:t>
            </a:r>
            <a:br>
              <a:rPr lang="fr-FR" sz="2800" b="1" dirty="0"/>
            </a:br>
            <a:endParaRPr lang="fr-FR" sz="2800" b="1" dirty="0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9CB6CEBE-477B-4A9C-8EF8-DEB0FDA868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341242"/>
              </p:ext>
            </p:extLst>
          </p:nvPr>
        </p:nvGraphicFramePr>
        <p:xfrm>
          <a:off x="119336" y="1976661"/>
          <a:ext cx="7275443" cy="3906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8D40C674-3E60-4B22-9352-63B0F45A3B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084347"/>
              </p:ext>
            </p:extLst>
          </p:nvPr>
        </p:nvGraphicFramePr>
        <p:xfrm>
          <a:off x="235829" y="2348880"/>
          <a:ext cx="11692819" cy="4451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F22ACA6D-A190-4929-ADAA-403A30C99E6B}"/>
              </a:ext>
            </a:extLst>
          </p:cNvPr>
          <p:cNvSpPr txBox="1"/>
          <p:nvPr/>
        </p:nvSpPr>
        <p:spPr>
          <a:xfrm>
            <a:off x="137065" y="6515653"/>
            <a:ext cx="95763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</a:rPr>
              <a:t>*Ces réponses proviennent d’une question ouverte, ce qui a nécessité le regroupement des réponses en certaines catégories</a:t>
            </a:r>
          </a:p>
        </p:txBody>
      </p:sp>
    </p:spTree>
    <p:extLst>
      <p:ext uri="{BB962C8B-B14F-4D97-AF65-F5344CB8AC3E}">
        <p14:creationId xmlns:p14="http://schemas.microsoft.com/office/powerpoint/2010/main" val="3170371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 bwMode="auto">
          <a:xfrm>
            <a:off x="119336" y="908720"/>
            <a:ext cx="10225136" cy="864096"/>
          </a:xfrm>
        </p:spPr>
        <p:txBody>
          <a:bodyPr>
            <a:noAutofit/>
          </a:bodyPr>
          <a:lstStyle/>
          <a:p>
            <a:r>
              <a:rPr lang="fr-FR" sz="2800" b="1" dirty="0"/>
              <a:t>Objectif 3 : Comprendre les principaux critères que le consommateur attend d’un produit Label Rouge</a:t>
            </a:r>
            <a:br>
              <a:rPr lang="fr-FR" sz="2800" b="1" dirty="0"/>
            </a:br>
            <a:endParaRPr lang="fr-FR" sz="2800" b="1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4F9828D-B6C7-4160-8033-E2145CC51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822" y="2204864"/>
            <a:ext cx="4797082" cy="2376264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u="sng" dirty="0"/>
              <a:t>Les principaux critères de qualité attendus par les consommateurs sont :</a:t>
            </a:r>
          </a:p>
          <a:p>
            <a:pPr marL="0" indent="0" algn="ctr">
              <a:buNone/>
            </a:pPr>
            <a:r>
              <a:rPr lang="fr-FR" sz="2000" b="1" u="sng" dirty="0"/>
              <a:t> </a:t>
            </a:r>
            <a:endParaRPr lang="fr-FR" sz="2000" u="sng" dirty="0"/>
          </a:p>
          <a:p>
            <a:pPr marL="0" indent="0">
              <a:buNone/>
            </a:pPr>
            <a:r>
              <a:rPr lang="fr-FR" sz="2000" dirty="0"/>
              <a:t>1- Résistance aux maladies</a:t>
            </a:r>
            <a:r>
              <a:rPr lang="fr-FR" sz="2000" i="1" dirty="0"/>
              <a:t> (26%)</a:t>
            </a:r>
          </a:p>
          <a:p>
            <a:pPr marL="0" indent="0">
              <a:buNone/>
            </a:pPr>
            <a:r>
              <a:rPr lang="fr-FR" sz="2000" dirty="0"/>
              <a:t>2- Esthétique </a:t>
            </a:r>
            <a:r>
              <a:rPr lang="fr-FR" sz="2000" i="1" dirty="0"/>
              <a:t>(15%)</a:t>
            </a:r>
          </a:p>
          <a:p>
            <a:pPr marL="0" indent="0">
              <a:buNone/>
            </a:pPr>
            <a:r>
              <a:rPr lang="fr-FR" sz="2000" dirty="0"/>
              <a:t>3- Floraison de qualité </a:t>
            </a:r>
            <a:r>
              <a:rPr lang="fr-FR" sz="2000" i="1" dirty="0"/>
              <a:t>(14%)</a:t>
            </a:r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D4EC04D1-3383-46A5-BA39-D409DA5E032C}"/>
              </a:ext>
            </a:extLst>
          </p:cNvPr>
          <p:cNvSpPr/>
          <p:nvPr/>
        </p:nvSpPr>
        <p:spPr>
          <a:xfrm>
            <a:off x="5685844" y="3064578"/>
            <a:ext cx="698188" cy="364422"/>
          </a:xfrm>
          <a:prstGeom prst="rightArrow">
            <a:avLst/>
          </a:prstGeom>
          <a:solidFill>
            <a:schemeClr val="accent6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BC2F7BE-84B5-4884-B3E1-FC0D312818BA}"/>
              </a:ext>
            </a:extLst>
          </p:cNvPr>
          <p:cNvSpPr txBox="1"/>
          <p:nvPr/>
        </p:nvSpPr>
        <p:spPr>
          <a:xfrm>
            <a:off x="6600056" y="2149019"/>
            <a:ext cx="5354027" cy="470898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>
                <a:solidFill>
                  <a:schemeClr val="bg1"/>
                </a:solidFill>
              </a:rPr>
              <a:t>Analyse</a:t>
            </a:r>
          </a:p>
          <a:p>
            <a:pPr algn="ctr"/>
            <a:endParaRPr lang="fr-FR" sz="2000" b="1" u="sng" dirty="0">
              <a:solidFill>
                <a:schemeClr val="bg1"/>
              </a:solidFill>
            </a:endParaRP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Ces 3 critères sont pris en compte lors de l’écriture et la détermination des produits potentiellement labellisés Label Rouge.</a:t>
            </a:r>
            <a:endParaRPr lang="fr-FR" sz="2000" b="1" u="sng" dirty="0">
              <a:solidFill>
                <a:schemeClr val="bg1"/>
              </a:solidFill>
            </a:endParaRPr>
          </a:p>
          <a:p>
            <a:pPr algn="ctr"/>
            <a:endParaRPr lang="fr-FR" sz="2000" b="1" u="sng" dirty="0">
              <a:solidFill>
                <a:schemeClr val="bg1"/>
              </a:solidFill>
            </a:endParaRPr>
          </a:p>
          <a:p>
            <a:pPr algn="ctr"/>
            <a:r>
              <a:rPr lang="fr-FR" sz="2000" b="1" u="sng" dirty="0">
                <a:solidFill>
                  <a:schemeClr val="bg1"/>
                </a:solidFill>
              </a:rPr>
              <a:t>Conclusion </a:t>
            </a:r>
          </a:p>
          <a:p>
            <a:pPr algn="ctr"/>
            <a:endParaRPr lang="fr-FR" sz="2000" b="1" u="sng" dirty="0">
              <a:solidFill>
                <a:schemeClr val="bg1"/>
              </a:solidFill>
            </a:endParaRP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Il serait intéressant de davantage mettre </a:t>
            </a:r>
            <a:r>
              <a:rPr lang="fr-FR" sz="2000" b="1" dirty="0">
                <a:solidFill>
                  <a:schemeClr val="bg1"/>
                </a:solidFill>
              </a:rPr>
              <a:t>en avant </a:t>
            </a:r>
            <a:r>
              <a:rPr lang="fr-FR" sz="2000" dirty="0">
                <a:solidFill>
                  <a:schemeClr val="bg1"/>
                </a:solidFill>
              </a:rPr>
              <a:t>les méthodes utilisées pour obtenir le Label Rouge.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Par exemple, en partageant de manière sommaire la grille d’évaluation utilisée lors des sélections variétales des rosiers.</a:t>
            </a:r>
          </a:p>
          <a:p>
            <a:endParaRPr lang="fr-FR" sz="2000" b="1" u="sng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7CA6064-A056-453B-BB37-E6725146F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4786690"/>
            <a:ext cx="1582761" cy="116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21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 bwMode="auto">
          <a:xfrm>
            <a:off x="119336" y="908720"/>
            <a:ext cx="10225136" cy="864096"/>
          </a:xfrm>
        </p:spPr>
        <p:txBody>
          <a:bodyPr>
            <a:noAutofit/>
          </a:bodyPr>
          <a:lstStyle/>
          <a:p>
            <a:r>
              <a:rPr lang="fr-FR" sz="2800" b="1" dirty="0"/>
              <a:t>Objectif 3 : Comprendre les principaux critères que le consommateur attend d’un produit Label Rouge</a:t>
            </a:r>
            <a:br>
              <a:rPr lang="fr-FR" sz="2800" b="1" dirty="0"/>
            </a:br>
            <a:endParaRPr lang="fr-FR" sz="2800" b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9238669-2CBC-4381-B5E2-803C88231862}"/>
              </a:ext>
            </a:extLst>
          </p:cNvPr>
          <p:cNvSpPr txBox="1"/>
          <p:nvPr/>
        </p:nvSpPr>
        <p:spPr>
          <a:xfrm>
            <a:off x="407368" y="2276872"/>
            <a:ext cx="6108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u="sng" dirty="0">
                <a:solidFill>
                  <a:schemeClr val="bg1"/>
                </a:solidFill>
              </a:rPr>
              <a:t>Qu’attendez vous d'un rosier Label Rouge?</a:t>
            </a: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FB6CEE1E-9EC2-46F2-961C-9950643DEE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078628"/>
              </p:ext>
            </p:extLst>
          </p:nvPr>
        </p:nvGraphicFramePr>
        <p:xfrm>
          <a:off x="2384874" y="2469807"/>
          <a:ext cx="5304087" cy="293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8E1785E9-030C-40CD-A9A9-235730533669}"/>
              </a:ext>
            </a:extLst>
          </p:cNvPr>
          <p:cNvSpPr txBox="1"/>
          <p:nvPr/>
        </p:nvSpPr>
        <p:spPr>
          <a:xfrm>
            <a:off x="3708772" y="4250117"/>
            <a:ext cx="6108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15%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11D9DE9-9801-4192-A9C4-77032199946E}"/>
              </a:ext>
            </a:extLst>
          </p:cNvPr>
          <p:cNvSpPr txBox="1"/>
          <p:nvPr/>
        </p:nvSpPr>
        <p:spPr>
          <a:xfrm>
            <a:off x="4099082" y="3391420"/>
            <a:ext cx="6108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24%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CFCFCDF-04B4-4358-969B-E7D230E32221}"/>
              </a:ext>
            </a:extLst>
          </p:cNvPr>
          <p:cNvSpPr txBox="1"/>
          <p:nvPr/>
        </p:nvSpPr>
        <p:spPr>
          <a:xfrm>
            <a:off x="5282596" y="3504189"/>
            <a:ext cx="6108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34%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05B5720-20F7-4C38-9A9A-9C8A5329A23E}"/>
              </a:ext>
            </a:extLst>
          </p:cNvPr>
          <p:cNvSpPr txBox="1"/>
          <p:nvPr/>
        </p:nvSpPr>
        <p:spPr>
          <a:xfrm>
            <a:off x="4675702" y="4609135"/>
            <a:ext cx="6108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27%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83FA85C-564B-41E8-81E6-924A541B247C}"/>
              </a:ext>
            </a:extLst>
          </p:cNvPr>
          <p:cNvSpPr txBox="1"/>
          <p:nvPr/>
        </p:nvSpPr>
        <p:spPr>
          <a:xfrm>
            <a:off x="433925" y="2926882"/>
            <a:ext cx="2623565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L’entretien facile du produit (résistance aux maladies, sécheresse)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2FD8404-5922-47A8-9ECB-B26E502FA02A}"/>
              </a:ext>
            </a:extLst>
          </p:cNvPr>
          <p:cNvSpPr txBox="1"/>
          <p:nvPr/>
        </p:nvSpPr>
        <p:spPr>
          <a:xfrm>
            <a:off x="471144" y="4759529"/>
            <a:ext cx="2549125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L’utilisation potentielle : balcon, terrasse, jardin…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A633535D-82FB-4BD8-92C3-10B95CCCA524}"/>
              </a:ext>
            </a:extLst>
          </p:cNvPr>
          <p:cNvCxnSpPr>
            <a:cxnSpLocks/>
          </p:cNvCxnSpPr>
          <p:nvPr/>
        </p:nvCxnSpPr>
        <p:spPr>
          <a:xfrm>
            <a:off x="3215314" y="3113055"/>
            <a:ext cx="493458" cy="32080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1CC12ED2-E1D7-490D-ABC8-B457FA5D253E}"/>
              </a:ext>
            </a:extLst>
          </p:cNvPr>
          <p:cNvCxnSpPr>
            <a:cxnSpLocks/>
          </p:cNvCxnSpPr>
          <p:nvPr/>
        </p:nvCxnSpPr>
        <p:spPr>
          <a:xfrm flipV="1">
            <a:off x="3132356" y="5082695"/>
            <a:ext cx="329497" cy="3378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65A9206C-D84C-484A-BA14-2FEB0D72BD41}"/>
              </a:ext>
            </a:extLst>
          </p:cNvPr>
          <p:cNvSpPr txBox="1"/>
          <p:nvPr/>
        </p:nvSpPr>
        <p:spPr>
          <a:xfrm>
            <a:off x="6577371" y="2269124"/>
            <a:ext cx="4282387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La qualité visuelle (fleurs, feuillage..) est le critère le plus important pour la population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C02877A-1286-4A13-8C0F-CB4D4390CA80}"/>
              </a:ext>
            </a:extLst>
          </p:cNvPr>
          <p:cNvSpPr txBox="1"/>
          <p:nvPr/>
        </p:nvSpPr>
        <p:spPr>
          <a:xfrm>
            <a:off x="4560555" y="5943782"/>
            <a:ext cx="1372483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 parfum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E90B01E0-6EDE-4FD5-A7CD-2CDBF492F73F}"/>
              </a:ext>
            </a:extLst>
          </p:cNvPr>
          <p:cNvCxnSpPr>
            <a:cxnSpLocks/>
          </p:cNvCxnSpPr>
          <p:nvPr/>
        </p:nvCxnSpPr>
        <p:spPr bwMode="auto">
          <a:xfrm flipH="1">
            <a:off x="6049982" y="3037668"/>
            <a:ext cx="327373" cy="1547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1F9D581F-4533-4CA4-9A64-9FAF7F53E27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231904" y="5461481"/>
            <a:ext cx="50692" cy="22137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EA5778F1-781D-4808-9CD2-FBBD6FBF025B}"/>
              </a:ext>
            </a:extLst>
          </p:cNvPr>
          <p:cNvSpPr txBox="1"/>
          <p:nvPr/>
        </p:nvSpPr>
        <p:spPr>
          <a:xfrm>
            <a:off x="6938683" y="3760752"/>
            <a:ext cx="4992018" cy="2862322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chemeClr val="bg1"/>
                </a:solidFill>
              </a:rPr>
              <a:t>Analyse</a:t>
            </a:r>
            <a:r>
              <a:rPr lang="fr-FR" dirty="0"/>
              <a:t> </a:t>
            </a:r>
          </a:p>
          <a:p>
            <a:pPr algn="ctr"/>
            <a:endParaRPr lang="fr-FR" dirty="0"/>
          </a:p>
          <a:p>
            <a:pPr algn="ctr"/>
            <a:r>
              <a:rPr lang="fr-FR" dirty="0">
                <a:solidFill>
                  <a:schemeClr val="bg1"/>
                </a:solidFill>
              </a:rPr>
              <a:t>On observe que les principaux critères recherchés pour un rosier Label Rouge correspondent parfaitement aux </a:t>
            </a:r>
            <a:r>
              <a:rPr lang="fr-FR" b="1" dirty="0">
                <a:solidFill>
                  <a:schemeClr val="bg1"/>
                </a:solidFill>
              </a:rPr>
              <a:t>critères de sélection variétale</a:t>
            </a:r>
            <a:r>
              <a:rPr lang="fr-FR" dirty="0">
                <a:solidFill>
                  <a:schemeClr val="bg1"/>
                </a:solidFill>
              </a:rPr>
              <a:t>. On peut ainsi une nouvelle fois conclure que </a:t>
            </a:r>
            <a:r>
              <a:rPr lang="fr-FR" b="1" dirty="0">
                <a:solidFill>
                  <a:schemeClr val="bg1"/>
                </a:solidFill>
              </a:rPr>
              <a:t>plus de transparence </a:t>
            </a:r>
            <a:r>
              <a:rPr lang="fr-FR" dirty="0">
                <a:solidFill>
                  <a:schemeClr val="bg1"/>
                </a:solidFill>
              </a:rPr>
              <a:t>avec la grille de notation augmenterait la crédibilité et confiance du consommateur envers le label.</a:t>
            </a:r>
          </a:p>
        </p:txBody>
      </p:sp>
    </p:spTree>
    <p:extLst>
      <p:ext uri="{BB962C8B-B14F-4D97-AF65-F5344CB8AC3E}">
        <p14:creationId xmlns:p14="http://schemas.microsoft.com/office/powerpoint/2010/main" val="1066962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7627" b="7627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half" idx="2"/>
          </p:nvPr>
        </p:nvSpPr>
        <p:spPr bwMode="auto">
          <a:xfrm>
            <a:off x="263352" y="4711615"/>
            <a:ext cx="10030829" cy="1090789"/>
          </a:xfrm>
        </p:spPr>
        <p:txBody>
          <a:bodyPr>
            <a:normAutofit fontScale="92500"/>
          </a:bodyPr>
          <a:lstStyle/>
          <a:p>
            <a:r>
              <a:rPr lang="fr-FR" sz="3600" b="1" dirty="0">
                <a:solidFill>
                  <a:schemeClr val="tx1"/>
                </a:solidFill>
              </a:rPr>
              <a:t>Objectif 4 : Analyser la notoriété du label Fleurs de France parallèlement au Label Rouge</a:t>
            </a:r>
          </a:p>
        </p:txBody>
      </p:sp>
    </p:spTree>
    <p:extLst>
      <p:ext uri="{BB962C8B-B14F-4D97-AF65-F5344CB8AC3E}">
        <p14:creationId xmlns:p14="http://schemas.microsoft.com/office/powerpoint/2010/main" val="31853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7627" b="7627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half" idx="2"/>
          </p:nvPr>
        </p:nvSpPr>
        <p:spPr bwMode="auto">
          <a:xfrm>
            <a:off x="263352" y="4711615"/>
            <a:ext cx="10030829" cy="1090789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fr-FR" sz="3600" b="1" dirty="0">
                <a:solidFill>
                  <a:schemeClr val="tx1"/>
                </a:solidFill>
                <a:latin typeface="+mn-lt"/>
              </a:rPr>
              <a:t>Les objectifs de l’enquête  </a:t>
            </a:r>
            <a:endParaRPr lang="en-US" sz="3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Ellipse 24">
            <a:extLst>
              <a:ext uri="{FF2B5EF4-FFF2-40B4-BE49-F238E27FC236}">
                <a16:creationId xmlns:a16="http://schemas.microsoft.com/office/drawing/2014/main" id="{FA6559AB-799B-470C-8B4B-B3A010710C02}"/>
              </a:ext>
            </a:extLst>
          </p:cNvPr>
          <p:cNvSpPr/>
          <p:nvPr/>
        </p:nvSpPr>
        <p:spPr>
          <a:xfrm>
            <a:off x="1367590" y="4883588"/>
            <a:ext cx="1837666" cy="1038909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Titre 2"/>
          <p:cNvSpPr>
            <a:spLocks noGrp="1"/>
          </p:cNvSpPr>
          <p:nvPr>
            <p:ph type="title"/>
          </p:nvPr>
        </p:nvSpPr>
        <p:spPr bwMode="auto">
          <a:xfrm>
            <a:off x="119336" y="908720"/>
            <a:ext cx="10225136" cy="864096"/>
          </a:xfrm>
        </p:spPr>
        <p:txBody>
          <a:bodyPr>
            <a:noAutofit/>
          </a:bodyPr>
          <a:lstStyle/>
          <a:p>
            <a:r>
              <a:rPr lang="fr-FR" sz="2800" b="1" dirty="0"/>
              <a:t>Objectif 4 : Analyser la notoriété du label Fleurs de France parallèlement au Label Rouge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8F6CC73-18BA-4385-B585-26DC9EE4CE98}"/>
              </a:ext>
            </a:extLst>
          </p:cNvPr>
          <p:cNvSpPr txBox="1"/>
          <p:nvPr/>
        </p:nvSpPr>
        <p:spPr>
          <a:xfrm>
            <a:off x="407368" y="2348880"/>
            <a:ext cx="97210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Connaissez-vous la marque Fleurs de France pour les arbres, plantes et fleurs?</a:t>
            </a:r>
            <a:r>
              <a:rPr lang="fr-FR" sz="2000" u="sng" dirty="0"/>
              <a:t>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FE75537-EEDF-4E7A-8C37-86783D5715DB}"/>
              </a:ext>
            </a:extLst>
          </p:cNvPr>
          <p:cNvSpPr txBox="1"/>
          <p:nvPr/>
        </p:nvSpPr>
        <p:spPr>
          <a:xfrm>
            <a:off x="4727848" y="3247237"/>
            <a:ext cx="6546549" cy="163121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solidFill>
                  <a:schemeClr val="bg1"/>
                </a:solidFill>
              </a:rPr>
              <a:t>Analyse </a:t>
            </a:r>
          </a:p>
          <a:p>
            <a:endParaRPr lang="fr-FR" sz="2000" dirty="0"/>
          </a:p>
          <a:p>
            <a:r>
              <a:rPr lang="fr-FR" sz="2000" dirty="0">
                <a:solidFill>
                  <a:schemeClr val="bg1"/>
                </a:solidFill>
              </a:rPr>
              <a:t>On observe que la notoriété du </a:t>
            </a:r>
            <a:r>
              <a:rPr lang="fr-FR" sz="2000" b="1" dirty="0">
                <a:solidFill>
                  <a:schemeClr val="bg1"/>
                </a:solidFill>
              </a:rPr>
              <a:t>label Fleurs de France</a:t>
            </a:r>
            <a:r>
              <a:rPr lang="fr-FR" sz="2000" dirty="0">
                <a:solidFill>
                  <a:schemeClr val="bg1"/>
                </a:solidFill>
              </a:rPr>
              <a:t> est importante vis-à-vis de l’ancienneté du label avec </a:t>
            </a:r>
            <a:r>
              <a:rPr lang="fr-FR" sz="2000" b="1" dirty="0">
                <a:solidFill>
                  <a:schemeClr val="bg1"/>
                </a:solidFill>
              </a:rPr>
              <a:t>30%</a:t>
            </a:r>
            <a:r>
              <a:rPr lang="fr-FR" sz="2000" dirty="0">
                <a:solidFill>
                  <a:schemeClr val="bg1"/>
                </a:solidFill>
              </a:rPr>
              <a:t> des personnes interrogées qui le connaissent.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809EEF5-E5D3-4DC1-B5FA-A878DF6E9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15" y="2106957"/>
            <a:ext cx="1779560" cy="1751535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3A9C2270-A773-4E81-A304-0CBACD72839E}"/>
              </a:ext>
            </a:extLst>
          </p:cNvPr>
          <p:cNvSpPr/>
          <p:nvPr/>
        </p:nvSpPr>
        <p:spPr>
          <a:xfrm>
            <a:off x="623392" y="2960135"/>
            <a:ext cx="2419350" cy="17252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EAAF23F-3B1F-4CBC-A50B-EEDCFD273A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4" t="7201" r="10732" b="9440"/>
          <a:stretch/>
        </p:blipFill>
        <p:spPr>
          <a:xfrm>
            <a:off x="1095587" y="3429000"/>
            <a:ext cx="365849" cy="80799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B0167E6-E272-47B6-9256-A0332E9DFD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3" t="7416" r="52407" b="9549"/>
          <a:stretch/>
        </p:blipFill>
        <p:spPr>
          <a:xfrm flipH="1">
            <a:off x="1933631" y="3163501"/>
            <a:ext cx="461274" cy="107349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C8F81D3-66E5-4880-880C-A3DDE18AD6EB}"/>
              </a:ext>
            </a:extLst>
          </p:cNvPr>
          <p:cNvSpPr txBox="1"/>
          <p:nvPr/>
        </p:nvSpPr>
        <p:spPr>
          <a:xfrm>
            <a:off x="3465344" y="3385922"/>
            <a:ext cx="163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30%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C1E7D3F-B64D-400F-9FD5-D5A093E32F5F}"/>
              </a:ext>
            </a:extLst>
          </p:cNvPr>
          <p:cNvSpPr txBox="1"/>
          <p:nvPr/>
        </p:nvSpPr>
        <p:spPr>
          <a:xfrm>
            <a:off x="3530623" y="5495117"/>
            <a:ext cx="7109507" cy="101566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On observe que </a:t>
            </a:r>
            <a:r>
              <a:rPr lang="fr-FR" sz="2000" b="1" dirty="0">
                <a:solidFill>
                  <a:schemeClr val="bg1"/>
                </a:solidFill>
              </a:rPr>
              <a:t>53% des personnes qui connaissent le Label Rouge connaissent également le label Fleurs de France. 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05256B8-C081-4A2D-9661-4DD2B3A01A1D}"/>
              </a:ext>
            </a:extLst>
          </p:cNvPr>
          <p:cNvSpPr/>
          <p:nvPr/>
        </p:nvSpPr>
        <p:spPr>
          <a:xfrm>
            <a:off x="625679" y="5423003"/>
            <a:ext cx="1554900" cy="9133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44CB95D5-78B9-4EED-B519-55B440DB0F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23" y="5536750"/>
            <a:ext cx="758904" cy="55744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CE81A6F-AF68-4762-9C6C-4FDE6CECB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76" y="5008150"/>
            <a:ext cx="758904" cy="74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76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5EAE206C-6F13-4567-8B34-F76860FE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753227"/>
            <a:ext cx="10585175" cy="1080938"/>
          </a:xfrm>
        </p:spPr>
        <p:txBody>
          <a:bodyPr/>
          <a:lstStyle/>
          <a:p>
            <a:r>
              <a:rPr lang="fr-FR" dirty="0"/>
              <a:t>Analyse de la notoriété du label Fleurs de France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41471A1-3CF0-4F1C-8791-61FF8DECE8CD}"/>
              </a:ext>
            </a:extLst>
          </p:cNvPr>
          <p:cNvSpPr txBox="1"/>
          <p:nvPr/>
        </p:nvSpPr>
        <p:spPr>
          <a:xfrm flipH="1">
            <a:off x="2277633" y="3717785"/>
            <a:ext cx="66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5%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9723404-0360-4776-B2F4-B2BC6AF60527}"/>
              </a:ext>
            </a:extLst>
          </p:cNvPr>
          <p:cNvSpPr txBox="1"/>
          <p:nvPr/>
        </p:nvSpPr>
        <p:spPr>
          <a:xfrm>
            <a:off x="3481298" y="4334918"/>
            <a:ext cx="886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16%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915E2EE-61B1-4E63-8418-6442E9A54413}"/>
              </a:ext>
            </a:extLst>
          </p:cNvPr>
          <p:cNvSpPr txBox="1"/>
          <p:nvPr/>
        </p:nvSpPr>
        <p:spPr>
          <a:xfrm>
            <a:off x="7520160" y="3079089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42%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99719C2-6930-4CEB-8330-708BC14AFA48}"/>
              </a:ext>
            </a:extLst>
          </p:cNvPr>
          <p:cNvSpPr txBox="1"/>
          <p:nvPr/>
        </p:nvSpPr>
        <p:spPr>
          <a:xfrm>
            <a:off x="5375920" y="2360096"/>
            <a:ext cx="1800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32%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73E07F8-5766-48F7-9B03-F96509459DB8}"/>
              </a:ext>
            </a:extLst>
          </p:cNvPr>
          <p:cNvSpPr txBox="1"/>
          <p:nvPr/>
        </p:nvSpPr>
        <p:spPr>
          <a:xfrm>
            <a:off x="739202" y="5970737"/>
            <a:ext cx="7945748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Pour </a:t>
            </a:r>
            <a:r>
              <a:rPr lang="fr-FR" b="1" dirty="0">
                <a:solidFill>
                  <a:schemeClr val="bg1"/>
                </a:solidFill>
              </a:rPr>
              <a:t>les femmes</a:t>
            </a:r>
            <a:r>
              <a:rPr lang="fr-FR" dirty="0">
                <a:solidFill>
                  <a:schemeClr val="bg1"/>
                </a:solidFill>
              </a:rPr>
              <a:t>, ce sont principalement les 65 et plus qui ont connaissance du label tandis que pour </a:t>
            </a:r>
            <a:r>
              <a:rPr lang="fr-FR" b="1" dirty="0">
                <a:solidFill>
                  <a:schemeClr val="bg1"/>
                </a:solidFill>
              </a:rPr>
              <a:t>les hommes </a:t>
            </a:r>
            <a:r>
              <a:rPr lang="fr-FR" dirty="0">
                <a:solidFill>
                  <a:schemeClr val="bg1"/>
                </a:solidFill>
              </a:rPr>
              <a:t>il s’agit des 45-64 ans. 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1335256F-93DC-4279-ADB1-4BCF5F849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99" y="5426443"/>
            <a:ext cx="1209675" cy="119062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EA5F53E-134C-4383-9BB7-B3959C58F3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1" t="8848" r="52473" b="8848"/>
          <a:stretch/>
        </p:blipFill>
        <p:spPr>
          <a:xfrm>
            <a:off x="9283839" y="3689978"/>
            <a:ext cx="681105" cy="165921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D6E70A9-316A-43BD-8AEC-9C159D4382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6" t="8511" r="12048" b="9186"/>
          <a:stretch/>
        </p:blipFill>
        <p:spPr>
          <a:xfrm>
            <a:off x="10823659" y="3978988"/>
            <a:ext cx="494720" cy="1205167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0BB9896E-B40B-436D-8D46-467BF6F78825}"/>
              </a:ext>
            </a:extLst>
          </p:cNvPr>
          <p:cNvSpPr txBox="1"/>
          <p:nvPr/>
        </p:nvSpPr>
        <p:spPr>
          <a:xfrm>
            <a:off x="9360106" y="3240324"/>
            <a:ext cx="1209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63%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265BFBB-461E-4BA8-AC92-BD81F2D1491B}"/>
              </a:ext>
            </a:extLst>
          </p:cNvPr>
          <p:cNvSpPr txBox="1"/>
          <p:nvPr/>
        </p:nvSpPr>
        <p:spPr>
          <a:xfrm>
            <a:off x="10781024" y="3341992"/>
            <a:ext cx="2515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37%</a:t>
            </a:r>
          </a:p>
        </p:txBody>
      </p:sp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65E8A36C-A58B-40CA-85B0-DF68923E42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014376"/>
              </p:ext>
            </p:extLst>
          </p:nvPr>
        </p:nvGraphicFramePr>
        <p:xfrm>
          <a:off x="267116" y="2053878"/>
          <a:ext cx="8200643" cy="3697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ZoneTexte 21">
            <a:extLst>
              <a:ext uri="{FF2B5EF4-FFF2-40B4-BE49-F238E27FC236}">
                <a16:creationId xmlns:a16="http://schemas.microsoft.com/office/drawing/2014/main" id="{AA34E649-7923-435E-8E19-56CFE508FE59}"/>
              </a:ext>
            </a:extLst>
          </p:cNvPr>
          <p:cNvSpPr txBox="1"/>
          <p:nvPr/>
        </p:nvSpPr>
        <p:spPr>
          <a:xfrm>
            <a:off x="8377183" y="2717634"/>
            <a:ext cx="3623473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Oui, je connais Fleurs de France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486D5805-F991-448D-884A-707D39A08BDB}"/>
              </a:ext>
            </a:extLst>
          </p:cNvPr>
          <p:cNvCxnSpPr/>
          <p:nvPr/>
        </p:nvCxnSpPr>
        <p:spPr>
          <a:xfrm>
            <a:off x="5375920" y="2333626"/>
            <a:ext cx="0" cy="384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1980FEAA-6DD3-4353-A2E8-FDFC0D7A70D5}"/>
              </a:ext>
            </a:extLst>
          </p:cNvPr>
          <p:cNvSpPr txBox="1"/>
          <p:nvPr/>
        </p:nvSpPr>
        <p:spPr>
          <a:xfrm>
            <a:off x="2423592" y="4979858"/>
            <a:ext cx="52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5%</a:t>
            </a:r>
          </a:p>
        </p:txBody>
      </p:sp>
    </p:spTree>
    <p:extLst>
      <p:ext uri="{BB962C8B-B14F-4D97-AF65-F5344CB8AC3E}">
        <p14:creationId xmlns:p14="http://schemas.microsoft.com/office/powerpoint/2010/main" val="109173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7627" b="7627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half" idx="2"/>
          </p:nvPr>
        </p:nvSpPr>
        <p:spPr bwMode="auto">
          <a:xfrm>
            <a:off x="263352" y="4711615"/>
            <a:ext cx="10030829" cy="1090789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tx1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96202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5EAE206C-6F13-4567-8B34-F76860FEE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Conclusion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FB14182-A9FF-4A58-BB85-4EB0A2EDF5E9}"/>
              </a:ext>
            </a:extLst>
          </p:cNvPr>
          <p:cNvSpPr txBox="1"/>
          <p:nvPr/>
        </p:nvSpPr>
        <p:spPr>
          <a:xfrm>
            <a:off x="3287688" y="2770349"/>
            <a:ext cx="8513168" cy="34163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bg1"/>
                </a:solidFill>
              </a:rPr>
              <a:t>Résultat </a:t>
            </a:r>
            <a:r>
              <a:rPr lang="fr-FR" dirty="0">
                <a:solidFill>
                  <a:schemeClr val="bg1"/>
                </a:solidFill>
              </a:rPr>
              <a:t>: 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Le profil connaisseur de ces deux labels est différent en fonction de la tranche d’âge. De plus, 53% des connaisseurs du Label Rouge sont également connaisseurs de Fleurs de France.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Il serait donc intéressant de penser la stratégie de communication comme complémentaire pour ces deux labels afin de toucher le public le plus large possible.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4E45BF1-7303-4D84-B310-452EF1012765}"/>
              </a:ext>
            </a:extLst>
          </p:cNvPr>
          <p:cNvSpPr txBox="1"/>
          <p:nvPr/>
        </p:nvSpPr>
        <p:spPr>
          <a:xfrm>
            <a:off x="216186" y="3345368"/>
            <a:ext cx="2927648" cy="203132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bg1"/>
                </a:solidFill>
              </a:rPr>
              <a:t>Objectif 1 : </a:t>
            </a:r>
          </a:p>
          <a:p>
            <a:endParaRPr lang="fr-FR" b="1" u="sng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Définir le visiteur type de cet événement connaissant les labels Fleurs de France et Label Rouge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9A4261B-AC18-4F59-A1E0-36824ADE3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874" y="3160702"/>
            <a:ext cx="856977" cy="6294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52FB6DC-6446-46D7-B9A2-B2816EB688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1" t="8029" r="52473" b="8183"/>
          <a:stretch/>
        </p:blipFill>
        <p:spPr>
          <a:xfrm>
            <a:off x="5737803" y="2924139"/>
            <a:ext cx="463826" cy="110260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9442B24-AAA1-4020-9F85-0F79CC28936D}"/>
              </a:ext>
            </a:extLst>
          </p:cNvPr>
          <p:cNvSpPr txBox="1"/>
          <p:nvPr/>
        </p:nvSpPr>
        <p:spPr>
          <a:xfrm>
            <a:off x="6345483" y="2976036"/>
            <a:ext cx="156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18-34 ans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C251C16-A7EE-4BA7-896A-9617FCA75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912" y="3018979"/>
            <a:ext cx="772352" cy="82004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58E7041-13AF-4CF6-A9E0-17C299591F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1" t="8029" r="52473" b="8183"/>
          <a:stretch/>
        </p:blipFill>
        <p:spPr>
          <a:xfrm>
            <a:off x="9260968" y="2877698"/>
            <a:ext cx="463826" cy="110260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A347710-4FB7-43FC-BF07-E46066D28B7B}"/>
              </a:ext>
            </a:extLst>
          </p:cNvPr>
          <p:cNvSpPr txBox="1"/>
          <p:nvPr/>
        </p:nvSpPr>
        <p:spPr>
          <a:xfrm>
            <a:off x="9959983" y="2976036"/>
            <a:ext cx="145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45-64 ans</a:t>
            </a:r>
          </a:p>
        </p:txBody>
      </p:sp>
    </p:spTree>
    <p:extLst>
      <p:ext uri="{BB962C8B-B14F-4D97-AF65-F5344CB8AC3E}">
        <p14:creationId xmlns:p14="http://schemas.microsoft.com/office/powerpoint/2010/main" val="1215366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5EAE206C-6F13-4567-8B34-F76860FEE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Conclusion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B679DC9-910E-41B3-ABB9-EBA0F2EF8ACF}"/>
              </a:ext>
            </a:extLst>
          </p:cNvPr>
          <p:cNvSpPr txBox="1"/>
          <p:nvPr/>
        </p:nvSpPr>
        <p:spPr>
          <a:xfrm>
            <a:off x="155110" y="3484458"/>
            <a:ext cx="2907274" cy="175432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bg1"/>
                </a:solidFill>
              </a:rPr>
              <a:t>Objectif 2 :</a:t>
            </a:r>
          </a:p>
          <a:p>
            <a:endParaRPr lang="fr-FR" b="1" u="sng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Analyser la notoriété du label Fleurs de France parallèlement au Label Rouge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E0789BD-16B4-4C8C-AFED-DBC770628331}"/>
              </a:ext>
            </a:extLst>
          </p:cNvPr>
          <p:cNvSpPr txBox="1"/>
          <p:nvPr/>
        </p:nvSpPr>
        <p:spPr>
          <a:xfrm>
            <a:off x="3284049" y="3068960"/>
            <a:ext cx="8752841" cy="258532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bg1"/>
                </a:solidFill>
              </a:rPr>
              <a:t>Résultat </a:t>
            </a:r>
            <a:r>
              <a:rPr lang="fr-FR" dirty="0">
                <a:solidFill>
                  <a:schemeClr val="bg1"/>
                </a:solidFill>
              </a:rPr>
              <a:t>:</a:t>
            </a:r>
          </a:p>
          <a:p>
            <a:r>
              <a:rPr lang="fr-FR" dirty="0">
                <a:solidFill>
                  <a:schemeClr val="bg1"/>
                </a:solidFill>
              </a:rPr>
              <a:t>La notoriété du label Fleurs de France est aujourd’hui élevée (30%) avec seulement 6 ans d’existence. La notoriété du Label Rouge est quant à elle de 52% en 2021 après une nette      de 10 points depuis 2019. 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Par ces chiffres on observe que </a:t>
            </a:r>
            <a:r>
              <a:rPr lang="fr-FR" b="1" dirty="0">
                <a:solidFill>
                  <a:schemeClr val="bg1"/>
                </a:solidFill>
              </a:rPr>
              <a:t>la stratégie de communication Fleurs de France est efficace </a:t>
            </a:r>
            <a:r>
              <a:rPr lang="fr-FR" dirty="0">
                <a:solidFill>
                  <a:schemeClr val="bg1"/>
                </a:solidFill>
              </a:rPr>
              <a:t>et</a:t>
            </a:r>
            <a:r>
              <a:rPr lang="fr-FR" b="1" dirty="0">
                <a:solidFill>
                  <a:schemeClr val="bg1"/>
                </a:solidFill>
              </a:rPr>
              <a:t> doit continuer d’être axée sur les canaux de communication trop peu exploités</a:t>
            </a:r>
            <a:r>
              <a:rPr lang="fr-FR" dirty="0">
                <a:solidFill>
                  <a:schemeClr val="bg1"/>
                </a:solidFill>
              </a:rPr>
              <a:t> actuellement : Presse, jardin et surtout pépinières et jardineries où la fréquentation est élevée et donc le potentiel important. 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092E371E-E896-4929-A81F-E0A628BB691A}"/>
              </a:ext>
            </a:extLst>
          </p:cNvPr>
          <p:cNvCxnSpPr/>
          <p:nvPr/>
        </p:nvCxnSpPr>
        <p:spPr>
          <a:xfrm flipV="1">
            <a:off x="5987988" y="4005064"/>
            <a:ext cx="216024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192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5EAE206C-6F13-4567-8B34-F76860FEE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Conclusion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51DE332-554A-4CAA-9859-59DC4E624CB9}"/>
              </a:ext>
            </a:extLst>
          </p:cNvPr>
          <p:cNvSpPr txBox="1"/>
          <p:nvPr/>
        </p:nvSpPr>
        <p:spPr>
          <a:xfrm>
            <a:off x="4151784" y="2715512"/>
            <a:ext cx="7631698" cy="28623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bg1"/>
                </a:solidFill>
              </a:rPr>
              <a:t>Résultat </a:t>
            </a:r>
            <a:r>
              <a:rPr lang="fr-FR" dirty="0">
                <a:solidFill>
                  <a:schemeClr val="bg1"/>
                </a:solidFill>
              </a:rPr>
              <a:t>: La stratégie de communication du Label Rouge est aujourd’hui efficace avec une       de 10 points en 2 ans.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Les critère utilisés pour la sélection variétale correspondent également aux critères attendus par les consommateurs. Il faudrait donc être </a:t>
            </a:r>
            <a:r>
              <a:rPr lang="fr-FR" b="1" dirty="0">
                <a:solidFill>
                  <a:schemeClr val="bg1"/>
                </a:solidFill>
              </a:rPr>
              <a:t>davantage transparent sur les critères de sélection des produits Label Rouge pour : </a:t>
            </a:r>
          </a:p>
          <a:p>
            <a:endParaRPr lang="fr-FR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bg1"/>
                </a:solidFill>
              </a:rPr>
              <a:t>+ la confiance </a:t>
            </a:r>
            <a:r>
              <a:rPr lang="fr-FR" dirty="0">
                <a:solidFill>
                  <a:schemeClr val="bg1"/>
                </a:solidFill>
              </a:rPr>
              <a:t>des consommateurs 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bg1"/>
                </a:solidFill>
              </a:rPr>
              <a:t>+</a:t>
            </a:r>
            <a:r>
              <a:rPr lang="fr-FR" dirty="0">
                <a:solidFill>
                  <a:schemeClr val="bg1"/>
                </a:solidFill>
              </a:rPr>
              <a:t> augmenter </a:t>
            </a:r>
            <a:r>
              <a:rPr lang="fr-FR" b="1" dirty="0">
                <a:solidFill>
                  <a:schemeClr val="bg1"/>
                </a:solidFill>
              </a:rPr>
              <a:t>la notoriété</a:t>
            </a:r>
            <a:r>
              <a:rPr lang="fr-FR" dirty="0">
                <a:solidFill>
                  <a:schemeClr val="bg1"/>
                </a:solidFill>
              </a:rPr>
              <a:t>. 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A3F5507F-195B-4CC7-82CC-6D8C683C1B1F}"/>
              </a:ext>
            </a:extLst>
          </p:cNvPr>
          <p:cNvCxnSpPr>
            <a:cxnSpLocks/>
          </p:cNvCxnSpPr>
          <p:nvPr/>
        </p:nvCxnSpPr>
        <p:spPr>
          <a:xfrm flipV="1">
            <a:off x="7464152" y="3140968"/>
            <a:ext cx="198782" cy="16246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90DEADA0-0310-43E9-AAC1-ACBE30935BE8}"/>
              </a:ext>
            </a:extLst>
          </p:cNvPr>
          <p:cNvSpPr txBox="1"/>
          <p:nvPr/>
        </p:nvSpPr>
        <p:spPr>
          <a:xfrm>
            <a:off x="263352" y="3131010"/>
            <a:ext cx="3631096" cy="203132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bg1"/>
                </a:solidFill>
              </a:rPr>
              <a:t>Objectif 3 :</a:t>
            </a:r>
          </a:p>
          <a:p>
            <a:endParaRPr lang="fr-FR" b="1" u="sng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Analyser l’efficacité de la stratégie de communication du Label Rouge et comprendre ses faiblesses pour orienter sa stratégie future </a:t>
            </a:r>
          </a:p>
        </p:txBody>
      </p:sp>
    </p:spTree>
    <p:extLst>
      <p:ext uri="{BB962C8B-B14F-4D97-AF65-F5344CB8AC3E}">
        <p14:creationId xmlns:p14="http://schemas.microsoft.com/office/powerpoint/2010/main" val="3964043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5EAE206C-6F13-4567-8B34-F76860FEE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Conclusion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0DEE51E-6AD1-48EB-80C4-FF9679562547}"/>
              </a:ext>
            </a:extLst>
          </p:cNvPr>
          <p:cNvSpPr txBox="1"/>
          <p:nvPr/>
        </p:nvSpPr>
        <p:spPr>
          <a:xfrm>
            <a:off x="4440077" y="3300807"/>
            <a:ext cx="7271658" cy="203132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bg1"/>
                </a:solidFill>
              </a:rPr>
              <a:t>Résultat </a:t>
            </a:r>
            <a:r>
              <a:rPr lang="fr-FR" dirty="0">
                <a:solidFill>
                  <a:schemeClr val="bg1"/>
                </a:solidFill>
              </a:rPr>
              <a:t>: Une nouvelle fois, les critères attendus par le consommateur sont ceux utilisés pour la sélection des produits Label Rouge.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Il serait donc intéressant de </a:t>
            </a:r>
            <a:r>
              <a:rPr lang="fr-FR" b="1" dirty="0">
                <a:solidFill>
                  <a:schemeClr val="bg1"/>
                </a:solidFill>
              </a:rPr>
              <a:t>communiquer sur la manière dont ces critères ont été établis </a:t>
            </a:r>
            <a:r>
              <a:rPr lang="fr-FR" dirty="0">
                <a:solidFill>
                  <a:schemeClr val="bg1"/>
                </a:solidFill>
              </a:rPr>
              <a:t>pour souligner </a:t>
            </a:r>
            <a:r>
              <a:rPr lang="fr-FR" b="1" dirty="0">
                <a:solidFill>
                  <a:schemeClr val="bg1"/>
                </a:solidFill>
              </a:rPr>
              <a:t>la prise en compte des attentes du consommateur.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D0A397F-8F47-47E8-882F-E6447F7A821D}"/>
              </a:ext>
            </a:extLst>
          </p:cNvPr>
          <p:cNvSpPr txBox="1"/>
          <p:nvPr/>
        </p:nvSpPr>
        <p:spPr>
          <a:xfrm>
            <a:off x="499240" y="3577805"/>
            <a:ext cx="3631096" cy="147732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chemeClr val="bg1"/>
                </a:solidFill>
              </a:rPr>
              <a:t>Objectif 4 :</a:t>
            </a:r>
          </a:p>
          <a:p>
            <a:endParaRPr lang="fr-FR" b="1" u="sng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Comprendre les principaux critères que le consommateur attend d’un produit Label Rouge</a:t>
            </a:r>
          </a:p>
        </p:txBody>
      </p:sp>
    </p:spTree>
    <p:extLst>
      <p:ext uri="{BB962C8B-B14F-4D97-AF65-F5344CB8AC3E}">
        <p14:creationId xmlns:p14="http://schemas.microsoft.com/office/powerpoint/2010/main" val="468813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7627" b="7627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half" idx="2"/>
          </p:nvPr>
        </p:nvSpPr>
        <p:spPr bwMode="auto">
          <a:xfrm>
            <a:off x="191344" y="5013176"/>
            <a:ext cx="10030829" cy="1090789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tx1"/>
                </a:solidFill>
              </a:rPr>
              <a:t>Idées – stratégie de communication </a:t>
            </a:r>
          </a:p>
          <a:p>
            <a:endParaRPr lang="fr-F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8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5EAE206C-6F13-4567-8B34-F76860FEE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sz="3600" b="1" dirty="0"/>
              <a:t>Idées – stratégie de communication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D0715A3-F6D8-4651-87FF-7C0852621A82}"/>
              </a:ext>
            </a:extLst>
          </p:cNvPr>
          <p:cNvSpPr txBox="1"/>
          <p:nvPr/>
        </p:nvSpPr>
        <p:spPr>
          <a:xfrm>
            <a:off x="545658" y="2616943"/>
            <a:ext cx="8587409" cy="286232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Parallèlement à cette étude, la dernière étude de </a:t>
            </a:r>
            <a:r>
              <a:rPr lang="fr-FR" dirty="0" err="1">
                <a:solidFill>
                  <a:schemeClr val="bg1"/>
                </a:solidFill>
              </a:rPr>
              <a:t>Val’hor</a:t>
            </a:r>
            <a:r>
              <a:rPr lang="fr-FR" dirty="0">
                <a:solidFill>
                  <a:schemeClr val="bg1"/>
                </a:solidFill>
              </a:rPr>
              <a:t> souligne que 85% des jardineries et des graineteries possèdent </a:t>
            </a:r>
            <a:r>
              <a:rPr lang="fr-FR" b="1" dirty="0">
                <a:solidFill>
                  <a:schemeClr val="bg1"/>
                </a:solidFill>
              </a:rPr>
              <a:t>un site internet </a:t>
            </a:r>
            <a:r>
              <a:rPr lang="fr-FR" dirty="0">
                <a:solidFill>
                  <a:schemeClr val="bg1"/>
                </a:solidFill>
              </a:rPr>
              <a:t>et 89% ont au moins un </a:t>
            </a:r>
            <a:r>
              <a:rPr lang="fr-FR" b="1" dirty="0">
                <a:solidFill>
                  <a:schemeClr val="bg1"/>
                </a:solidFill>
              </a:rPr>
              <a:t>réseau social</a:t>
            </a:r>
            <a:r>
              <a:rPr lang="fr-FR" dirty="0">
                <a:solidFill>
                  <a:schemeClr val="bg1"/>
                </a:solidFill>
              </a:rPr>
              <a:t>. 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Ainsi, mettre en place </a:t>
            </a:r>
            <a:r>
              <a:rPr lang="fr-FR" b="1" dirty="0">
                <a:solidFill>
                  <a:schemeClr val="bg1"/>
                </a:solidFill>
              </a:rPr>
              <a:t>un plan de communication </a:t>
            </a:r>
            <a:r>
              <a:rPr lang="fr-FR" dirty="0">
                <a:solidFill>
                  <a:schemeClr val="bg1"/>
                </a:solidFill>
              </a:rPr>
              <a:t>du Label Rouge et du Label Fleurs de France digital à disposition de ces agents permettrait : 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i="1" dirty="0">
                <a:solidFill>
                  <a:schemeClr val="bg1"/>
                </a:solidFill>
              </a:rPr>
              <a:t>Une réduction des coûts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i="1" dirty="0">
                <a:solidFill>
                  <a:schemeClr val="bg1"/>
                </a:solidFill>
              </a:rPr>
              <a:t>Une uniformisation de la communication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i="1" dirty="0">
                <a:solidFill>
                  <a:schemeClr val="bg1"/>
                </a:solidFill>
              </a:rPr>
              <a:t>Une visibilité d’EV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D0190F8-4F2C-4DB9-BE26-76736B62E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596" y="3513048"/>
            <a:ext cx="1070113" cy="107011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48D1D81-7E1E-47F3-AC65-045B4B7F8F56}"/>
              </a:ext>
            </a:extLst>
          </p:cNvPr>
          <p:cNvSpPr txBox="1"/>
          <p:nvPr/>
        </p:nvSpPr>
        <p:spPr>
          <a:xfrm>
            <a:off x="10963766" y="3694161"/>
            <a:ext cx="44430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chemeClr val="accent6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33920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5EAE206C-6F13-4567-8B34-F76860FEE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sz="3600" b="1" dirty="0"/>
              <a:t>Idées – stratégie de communication 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0F92AF3-52BF-4F6E-A4D0-55583BF81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770" y="2708920"/>
            <a:ext cx="9433997" cy="3395853"/>
          </a:xfrm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/>
              <a:t>De plus, selon cette même étude 73% des points de vente proposent la livraison à domicile et 65% le click and </a:t>
            </a:r>
            <a:r>
              <a:rPr lang="fr-FR" sz="1800" dirty="0" err="1"/>
              <a:t>collect</a:t>
            </a:r>
            <a:r>
              <a:rPr lang="fr-FR" sz="1800" dirty="0"/>
              <a:t>.</a:t>
            </a:r>
          </a:p>
          <a:p>
            <a:pPr marL="0" indent="0">
              <a:buNone/>
            </a:pPr>
            <a:r>
              <a:rPr lang="fr-FR" sz="1800" dirty="0"/>
              <a:t>Or, ces méthodes d’achat sont largement </a:t>
            </a:r>
            <a:r>
              <a:rPr lang="fr-FR" sz="1800" b="1" dirty="0"/>
              <a:t>plébiscitées par un public jeune </a:t>
            </a:r>
            <a:r>
              <a:rPr lang="fr-FR" sz="1800" dirty="0"/>
              <a:t>qui : </a:t>
            </a:r>
          </a:p>
          <a:p>
            <a:pPr>
              <a:buFontTx/>
              <a:buChar char="-"/>
            </a:pPr>
            <a:r>
              <a:rPr lang="fr-FR" sz="1800" dirty="0"/>
              <a:t>Ne connaît aujourd’hui pas suffisamment les labels Fleurs de France et Label Rouge</a:t>
            </a:r>
          </a:p>
          <a:p>
            <a:pPr>
              <a:buFontTx/>
              <a:buChar char="-"/>
            </a:pPr>
            <a:r>
              <a:rPr lang="fr-FR" sz="1800" dirty="0"/>
              <a:t>Est susceptible d’être intéressé par ces labels via les messages véhiculés </a:t>
            </a:r>
            <a:r>
              <a:rPr lang="fr-FR" sz="1800" i="1" dirty="0"/>
              <a:t>(circuit court, respect de l’environnement..)</a:t>
            </a:r>
          </a:p>
          <a:p>
            <a:pPr>
              <a:buFontTx/>
              <a:buChar char="-"/>
            </a:pPr>
            <a:r>
              <a:rPr lang="fr-FR" sz="1800" dirty="0"/>
              <a:t>Est sensibilisé à l’origine des produits qu’ils consomment</a:t>
            </a:r>
          </a:p>
          <a:p>
            <a:pPr>
              <a:buFontTx/>
              <a:buChar char="-"/>
            </a:pPr>
            <a:endParaRPr lang="fr-FR" sz="1800" dirty="0"/>
          </a:p>
          <a:p>
            <a:pPr marL="0" indent="0">
              <a:buNone/>
            </a:pPr>
            <a:r>
              <a:rPr lang="fr-FR" sz="1800" dirty="0"/>
              <a:t>Ainsi, utiliser </a:t>
            </a:r>
            <a:r>
              <a:rPr lang="fr-FR" sz="1800" b="1" dirty="0"/>
              <a:t>ces nouveaux modes de vente comme biais de communication apparait comme une opportunité de toucher cette nouvelle partie de la population.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B5EB8D8-FAD6-4E3C-BCE0-5BD537D74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343" y="3998582"/>
            <a:ext cx="1309687" cy="87153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B42FED7-8F91-4A96-9585-1C47E39F00FC}"/>
              </a:ext>
            </a:extLst>
          </p:cNvPr>
          <p:cNvSpPr txBox="1"/>
          <p:nvPr/>
        </p:nvSpPr>
        <p:spPr>
          <a:xfrm>
            <a:off x="10992142" y="2930105"/>
            <a:ext cx="53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accent6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8837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976AB12-2927-498F-B821-8E37FC2C4021}"/>
              </a:ext>
            </a:extLst>
          </p:cNvPr>
          <p:cNvSpPr/>
          <p:nvPr/>
        </p:nvSpPr>
        <p:spPr bwMode="auto">
          <a:xfrm>
            <a:off x="531104" y="4900880"/>
            <a:ext cx="4059656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8C36E3-196E-4A62-B5C4-B769B58CFE71}"/>
              </a:ext>
            </a:extLst>
          </p:cNvPr>
          <p:cNvSpPr/>
          <p:nvPr/>
        </p:nvSpPr>
        <p:spPr bwMode="auto">
          <a:xfrm>
            <a:off x="506479" y="2333003"/>
            <a:ext cx="4059656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BF4662-DF1E-4BD7-B35E-A45E51D0E56F}"/>
              </a:ext>
            </a:extLst>
          </p:cNvPr>
          <p:cNvSpPr/>
          <p:nvPr/>
        </p:nvSpPr>
        <p:spPr>
          <a:xfrm>
            <a:off x="6500840" y="2350496"/>
            <a:ext cx="4059656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Titre 2"/>
          <p:cNvSpPr>
            <a:spLocks noGrp="1"/>
          </p:cNvSpPr>
          <p:nvPr>
            <p:ph type="title"/>
          </p:nvPr>
        </p:nvSpPr>
        <p:spPr bwMode="auto">
          <a:xfrm>
            <a:off x="119336" y="908720"/>
            <a:ext cx="10009112" cy="10809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3200" b="1" dirty="0">
                <a:latin typeface="+mn-lt"/>
              </a:rPr>
              <a:t>Les objectifs de l’enquête : </a:t>
            </a:r>
            <a:endParaRPr lang="fr-FR" sz="2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BA0AADF-1A72-40CC-97EB-E204CAE7CB0E}"/>
              </a:ext>
            </a:extLst>
          </p:cNvPr>
          <p:cNvSpPr txBox="1"/>
          <p:nvPr/>
        </p:nvSpPr>
        <p:spPr>
          <a:xfrm>
            <a:off x="839416" y="2384928"/>
            <a:ext cx="32351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/>
              <a:t>Définir le visiteur type de cet événement connaissant les labels Fleurs de France et Label Rouge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83539E-DE65-4FBB-9435-DAFB6DDF5E43}"/>
              </a:ext>
            </a:extLst>
          </p:cNvPr>
          <p:cNvSpPr txBox="1"/>
          <p:nvPr/>
        </p:nvSpPr>
        <p:spPr>
          <a:xfrm>
            <a:off x="6500840" y="2471503"/>
            <a:ext cx="40596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/>
              <a:t>Analyser l’efficacité de la stratégie de communication du Label Rouge et comprendre ses faiblesses pour orienter sa stratégie future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D176BE1-E320-421B-96AE-DF17446C5383}"/>
              </a:ext>
            </a:extLst>
          </p:cNvPr>
          <p:cNvSpPr txBox="1"/>
          <p:nvPr/>
        </p:nvSpPr>
        <p:spPr>
          <a:xfrm>
            <a:off x="810089" y="5177879"/>
            <a:ext cx="34409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/>
              <a:t>Analyser la notoriété du label Fleurs de France parallèlement au Label Rouge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41C996-2277-4829-AD31-403B6E636509}"/>
              </a:ext>
            </a:extLst>
          </p:cNvPr>
          <p:cNvSpPr/>
          <p:nvPr/>
        </p:nvSpPr>
        <p:spPr bwMode="auto">
          <a:xfrm>
            <a:off x="6500840" y="4878071"/>
            <a:ext cx="4059656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8ED0975-009A-4DEF-8420-EEFDBC29047E}"/>
              </a:ext>
            </a:extLst>
          </p:cNvPr>
          <p:cNvSpPr txBox="1"/>
          <p:nvPr/>
        </p:nvSpPr>
        <p:spPr>
          <a:xfrm>
            <a:off x="6500839" y="5155070"/>
            <a:ext cx="40596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1800" b="1" dirty="0"/>
              <a:t>Comprendre les principaux critères que le consommateur attend d’un produit Label Rouge</a:t>
            </a:r>
          </a:p>
        </p:txBody>
      </p:sp>
      <p:sp>
        <p:nvSpPr>
          <p:cNvPr id="21" name="Pentagone 20">
            <a:extLst>
              <a:ext uri="{FF2B5EF4-FFF2-40B4-BE49-F238E27FC236}">
                <a16:creationId xmlns:a16="http://schemas.microsoft.com/office/drawing/2014/main" id="{F7C62777-0B4E-4855-91E2-6A2FD29875F3}"/>
              </a:ext>
            </a:extLst>
          </p:cNvPr>
          <p:cNvSpPr/>
          <p:nvPr/>
        </p:nvSpPr>
        <p:spPr>
          <a:xfrm>
            <a:off x="4911475" y="3671832"/>
            <a:ext cx="1244025" cy="1093228"/>
          </a:xfrm>
          <a:prstGeom prst="pentagon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 : courbe vers le haut 22">
            <a:extLst>
              <a:ext uri="{FF2B5EF4-FFF2-40B4-BE49-F238E27FC236}">
                <a16:creationId xmlns:a16="http://schemas.microsoft.com/office/drawing/2014/main" id="{8CB817AF-1AF1-424F-AB38-9ED532BCC50F}"/>
              </a:ext>
            </a:extLst>
          </p:cNvPr>
          <p:cNvSpPr/>
          <p:nvPr/>
        </p:nvSpPr>
        <p:spPr>
          <a:xfrm>
            <a:off x="5235876" y="4250827"/>
            <a:ext cx="595222" cy="235833"/>
          </a:xfrm>
          <a:prstGeom prst="curved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7627" b="7627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half" idx="2"/>
          </p:nvPr>
        </p:nvSpPr>
        <p:spPr bwMode="auto">
          <a:xfrm>
            <a:off x="263352" y="4711615"/>
            <a:ext cx="10030829" cy="1090789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fr-FR" sz="3600" b="1" dirty="0">
                <a:solidFill>
                  <a:schemeClr val="tx1"/>
                </a:solidFill>
              </a:rPr>
              <a:t>Les circonstances de l’enquête </a:t>
            </a:r>
          </a:p>
          <a:p>
            <a:pPr algn="r">
              <a:spcBef>
                <a:spcPts val="0"/>
              </a:spcBef>
              <a:defRPr/>
            </a:pPr>
            <a:endParaRPr lang="en-US" sz="3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title"/>
          </p:nvPr>
        </p:nvSpPr>
        <p:spPr bwMode="auto">
          <a:xfrm>
            <a:off x="119336" y="908720"/>
            <a:ext cx="10009112" cy="1080938"/>
          </a:xfrm>
        </p:spPr>
        <p:txBody>
          <a:bodyPr>
            <a:noAutofit/>
          </a:bodyPr>
          <a:lstStyle/>
          <a:p>
            <a:r>
              <a:rPr lang="fr-FR" sz="3200" b="1" dirty="0"/>
              <a:t>Les circonstances de l’enquête  : </a:t>
            </a:r>
          </a:p>
        </p:txBody>
      </p:sp>
      <p:pic>
        <p:nvPicPr>
          <p:cNvPr id="13" name="Espace réservé du contenu 3">
            <a:extLst>
              <a:ext uri="{FF2B5EF4-FFF2-40B4-BE49-F238E27FC236}">
                <a16:creationId xmlns:a16="http://schemas.microsoft.com/office/drawing/2014/main" id="{33825E72-F98E-490C-9AFD-923201CC6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" t="4659" r="17212" b="17828"/>
          <a:stretch/>
        </p:blipFill>
        <p:spPr>
          <a:xfrm>
            <a:off x="1292445" y="2638537"/>
            <a:ext cx="1796244" cy="1809527"/>
          </a:xfr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03E6870-9C8E-4C09-90CA-C536D77BFE57}"/>
              </a:ext>
            </a:extLst>
          </p:cNvPr>
          <p:cNvCxnSpPr/>
          <p:nvPr/>
        </p:nvCxnSpPr>
        <p:spPr>
          <a:xfrm>
            <a:off x="1052464" y="2524236"/>
            <a:ext cx="743377" cy="71488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au 10">
            <a:extLst>
              <a:ext uri="{FF2B5EF4-FFF2-40B4-BE49-F238E27FC236}">
                <a16:creationId xmlns:a16="http://schemas.microsoft.com/office/drawing/2014/main" id="{2E3CDF58-599E-4B45-AD95-B1AE3F24F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238665"/>
              </p:ext>
            </p:extLst>
          </p:nvPr>
        </p:nvGraphicFramePr>
        <p:xfrm>
          <a:off x="3233065" y="2257266"/>
          <a:ext cx="2146105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105">
                  <a:extLst>
                    <a:ext uri="{9D8B030D-6E8A-4147-A177-3AD203B41FA5}">
                      <a16:colId xmlns:a16="http://schemas.microsoft.com/office/drawing/2014/main" val="4287610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Lieu</a:t>
                      </a:r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555746"/>
                  </a:ext>
                </a:extLst>
              </a:tr>
            </a:tbl>
          </a:graphicData>
        </a:graphic>
      </p:graphicFrame>
      <p:sp>
        <p:nvSpPr>
          <p:cNvPr id="19" name="ZoneTexte 18">
            <a:extLst>
              <a:ext uri="{FF2B5EF4-FFF2-40B4-BE49-F238E27FC236}">
                <a16:creationId xmlns:a16="http://schemas.microsoft.com/office/drawing/2014/main" id="{217FBC1A-258B-48CA-8DDA-D9567A1AE8C1}"/>
              </a:ext>
            </a:extLst>
          </p:cNvPr>
          <p:cNvSpPr txBox="1"/>
          <p:nvPr/>
        </p:nvSpPr>
        <p:spPr>
          <a:xfrm>
            <a:off x="3233065" y="2953098"/>
            <a:ext cx="61186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fr-FR" sz="2800" dirty="0">
                <a:solidFill>
                  <a:schemeClr val="bg1"/>
                </a:solidFill>
              </a:rPr>
              <a:t>Au parc de la Bagatelle, à Paris</a:t>
            </a:r>
          </a:p>
        </p:txBody>
      </p:sp>
      <p:graphicFrame>
        <p:nvGraphicFramePr>
          <p:cNvPr id="22" name="Tableau 22">
            <a:extLst>
              <a:ext uri="{FF2B5EF4-FFF2-40B4-BE49-F238E27FC236}">
                <a16:creationId xmlns:a16="http://schemas.microsoft.com/office/drawing/2014/main" id="{06AA9C89-6A87-498E-841C-90F7E1F6E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699025"/>
              </p:ext>
            </p:extLst>
          </p:nvPr>
        </p:nvGraphicFramePr>
        <p:xfrm>
          <a:off x="427095" y="4991377"/>
          <a:ext cx="179002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029">
                  <a:extLst>
                    <a:ext uri="{9D8B030D-6E8A-4147-A177-3AD203B41FA5}">
                      <a16:colId xmlns:a16="http://schemas.microsoft.com/office/drawing/2014/main" val="3068823797"/>
                    </a:ext>
                  </a:extLst>
                </a:gridCol>
              </a:tblGrid>
              <a:tr h="202135">
                <a:tc>
                  <a:txBody>
                    <a:bodyPr/>
                    <a:lstStyle/>
                    <a:p>
                      <a:r>
                        <a:rPr lang="fr-FR" sz="3200" dirty="0"/>
                        <a:t>Format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620744"/>
                  </a:ext>
                </a:extLst>
              </a:tr>
            </a:tbl>
          </a:graphicData>
        </a:graphic>
      </p:graphicFrame>
      <p:sp>
        <p:nvSpPr>
          <p:cNvPr id="24" name="ZoneTexte 23">
            <a:extLst>
              <a:ext uri="{FF2B5EF4-FFF2-40B4-BE49-F238E27FC236}">
                <a16:creationId xmlns:a16="http://schemas.microsoft.com/office/drawing/2014/main" id="{238F0A7B-6073-42F3-A00B-619532C56F5C}"/>
              </a:ext>
            </a:extLst>
          </p:cNvPr>
          <p:cNvSpPr txBox="1"/>
          <p:nvPr/>
        </p:nvSpPr>
        <p:spPr>
          <a:xfrm>
            <a:off x="359405" y="5687209"/>
            <a:ext cx="92392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fr-FR" sz="2800" dirty="0">
                <a:solidFill>
                  <a:schemeClr val="bg1"/>
                </a:solidFill>
              </a:rPr>
              <a:t>Questionnaires papiers qui ont été retransmis sur Excel afin d’être au mieux traités.</a:t>
            </a:r>
          </a:p>
        </p:txBody>
      </p:sp>
      <p:graphicFrame>
        <p:nvGraphicFramePr>
          <p:cNvPr id="25" name="Tableau 16">
            <a:extLst>
              <a:ext uri="{FF2B5EF4-FFF2-40B4-BE49-F238E27FC236}">
                <a16:creationId xmlns:a16="http://schemas.microsoft.com/office/drawing/2014/main" id="{C65CB371-4A00-4E02-8434-F4F018508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059316"/>
              </p:ext>
            </p:extLst>
          </p:nvPr>
        </p:nvGraphicFramePr>
        <p:xfrm>
          <a:off x="8127821" y="3985044"/>
          <a:ext cx="1470855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0855">
                  <a:extLst>
                    <a:ext uri="{9D8B030D-6E8A-4147-A177-3AD203B41FA5}">
                      <a16:colId xmlns:a16="http://schemas.microsoft.com/office/drawing/2014/main" val="3665636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96813"/>
                  </a:ext>
                </a:extLst>
              </a:tr>
            </a:tbl>
          </a:graphicData>
        </a:graphic>
      </p:graphicFrame>
      <p:sp>
        <p:nvSpPr>
          <p:cNvPr id="26" name="ZoneTexte 25">
            <a:extLst>
              <a:ext uri="{FF2B5EF4-FFF2-40B4-BE49-F238E27FC236}">
                <a16:creationId xmlns:a16="http://schemas.microsoft.com/office/drawing/2014/main" id="{B72A1D72-420A-4E4D-B1D5-4FC3AFFD4C74}"/>
              </a:ext>
            </a:extLst>
          </p:cNvPr>
          <p:cNvSpPr txBox="1"/>
          <p:nvPr/>
        </p:nvSpPr>
        <p:spPr>
          <a:xfrm>
            <a:off x="8127821" y="4756354"/>
            <a:ext cx="61186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5 et 6 juin 2021 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7F8CF9CC-4019-460A-977E-01C2962CA3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7" t="25345" r="25155" b="23846"/>
          <a:stretch/>
        </p:blipFill>
        <p:spPr>
          <a:xfrm>
            <a:off x="10802640" y="3543300"/>
            <a:ext cx="1295434" cy="121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35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7627" b="7627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half" idx="2"/>
          </p:nvPr>
        </p:nvSpPr>
        <p:spPr bwMode="auto">
          <a:xfrm>
            <a:off x="263352" y="4711615"/>
            <a:ext cx="10030829" cy="1090789"/>
          </a:xfrm>
        </p:spPr>
        <p:txBody>
          <a:bodyPr/>
          <a:lstStyle/>
          <a:p>
            <a:r>
              <a:rPr lang="fr-FR" sz="3600" b="1" dirty="0">
                <a:solidFill>
                  <a:schemeClr val="tx1"/>
                </a:solidFill>
              </a:rPr>
              <a:t>Les résultats de l’analyse</a:t>
            </a:r>
          </a:p>
          <a:p>
            <a:pPr algn="r">
              <a:spcBef>
                <a:spcPts val="0"/>
              </a:spcBef>
              <a:defRPr/>
            </a:pPr>
            <a:endParaRPr lang="en-US" sz="3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852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7627" b="7627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half" idx="2"/>
          </p:nvPr>
        </p:nvSpPr>
        <p:spPr bwMode="auto">
          <a:xfrm>
            <a:off x="263352" y="4711615"/>
            <a:ext cx="10030829" cy="1090789"/>
          </a:xfrm>
        </p:spPr>
        <p:txBody>
          <a:bodyPr/>
          <a:lstStyle/>
          <a:p>
            <a:r>
              <a:rPr lang="fr-FR" sz="3600" b="1" dirty="0">
                <a:solidFill>
                  <a:schemeClr val="tx1"/>
                </a:solidFill>
              </a:rPr>
              <a:t>Données générales</a:t>
            </a:r>
            <a:endParaRPr lang="en-US" sz="3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9402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BF0ABD35-1121-49A1-8BAD-673C21D4E523}"/>
              </a:ext>
            </a:extLst>
          </p:cNvPr>
          <p:cNvSpPr/>
          <p:nvPr/>
        </p:nvSpPr>
        <p:spPr bwMode="auto">
          <a:xfrm>
            <a:off x="8875564" y="2348998"/>
            <a:ext cx="2988184" cy="707886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66B95B58-7A98-499C-A180-E306B1E3903F}"/>
              </a:ext>
            </a:extLst>
          </p:cNvPr>
          <p:cNvSpPr/>
          <p:nvPr/>
        </p:nvSpPr>
        <p:spPr>
          <a:xfrm>
            <a:off x="512213" y="2507870"/>
            <a:ext cx="2988184" cy="707886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2"/>
          <p:cNvSpPr>
            <a:spLocks noGrp="1"/>
          </p:cNvSpPr>
          <p:nvPr>
            <p:ph type="title"/>
          </p:nvPr>
        </p:nvSpPr>
        <p:spPr bwMode="auto">
          <a:xfrm>
            <a:off x="119336" y="724834"/>
            <a:ext cx="10009112" cy="1080938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chemeClr val="tx1"/>
                </a:solidFill>
              </a:rPr>
              <a:t>Données générales</a:t>
            </a:r>
            <a:endParaRPr lang="en-US"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078CFD9-2DAF-46C1-A168-DCFE8EF4DD13}"/>
              </a:ext>
            </a:extLst>
          </p:cNvPr>
          <p:cNvSpPr txBox="1"/>
          <p:nvPr/>
        </p:nvSpPr>
        <p:spPr>
          <a:xfrm>
            <a:off x="621799" y="2507870"/>
            <a:ext cx="2769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Réponses analysées : 111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C227F34-E171-45C4-A950-18E1776D614A}"/>
              </a:ext>
            </a:extLst>
          </p:cNvPr>
          <p:cNvSpPr/>
          <p:nvPr/>
        </p:nvSpPr>
        <p:spPr bwMode="auto">
          <a:xfrm>
            <a:off x="5123892" y="2393309"/>
            <a:ext cx="2988184" cy="707886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B20C25B-6B3E-47A2-A375-B6C9DE79F3AF}"/>
              </a:ext>
            </a:extLst>
          </p:cNvPr>
          <p:cNvSpPr txBox="1"/>
          <p:nvPr/>
        </p:nvSpPr>
        <p:spPr>
          <a:xfrm>
            <a:off x="4801964" y="2444888"/>
            <a:ext cx="3632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chemeClr val="bg1"/>
                </a:solidFill>
              </a:rPr>
              <a:t>Genre des personnes interrogées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61BB8BAA-44BE-4E7D-AABE-7CDACBD39E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2" t="9445" r="52036" b="1015"/>
          <a:stretch/>
        </p:blipFill>
        <p:spPr>
          <a:xfrm>
            <a:off x="6151468" y="4011248"/>
            <a:ext cx="377573" cy="96808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6BA5DFE-ECF4-4DFC-BCFB-4EDB22ABAD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0" t="9627" r="12829"/>
          <a:stretch/>
        </p:blipFill>
        <p:spPr>
          <a:xfrm>
            <a:off x="7360661" y="3724476"/>
            <a:ext cx="482532" cy="1254857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C4FF7EA0-AF23-4D1C-8884-6153A1006294}"/>
              </a:ext>
            </a:extLst>
          </p:cNvPr>
          <p:cNvSpPr txBox="1"/>
          <p:nvPr/>
        </p:nvSpPr>
        <p:spPr>
          <a:xfrm>
            <a:off x="6019597" y="3429000"/>
            <a:ext cx="641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32%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FD2C6EF-BAD0-4D3E-BA78-E9082B0A2B76}"/>
              </a:ext>
            </a:extLst>
          </p:cNvPr>
          <p:cNvSpPr txBox="1"/>
          <p:nvPr/>
        </p:nvSpPr>
        <p:spPr>
          <a:xfrm>
            <a:off x="4542578" y="3215756"/>
            <a:ext cx="6118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68%</a:t>
            </a:r>
          </a:p>
        </p:txBody>
      </p:sp>
      <p:graphicFrame>
        <p:nvGraphicFramePr>
          <p:cNvPr id="31" name="Graphique 30">
            <a:extLst>
              <a:ext uri="{FF2B5EF4-FFF2-40B4-BE49-F238E27FC236}">
                <a16:creationId xmlns:a16="http://schemas.microsoft.com/office/drawing/2014/main" id="{99EBA550-B6BC-4C99-A82C-30300E8EBC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177406"/>
              </p:ext>
            </p:extLst>
          </p:nvPr>
        </p:nvGraphicFramePr>
        <p:xfrm>
          <a:off x="-260443" y="3236348"/>
          <a:ext cx="6617749" cy="3505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ZoneTexte 31">
            <a:extLst>
              <a:ext uri="{FF2B5EF4-FFF2-40B4-BE49-F238E27FC236}">
                <a16:creationId xmlns:a16="http://schemas.microsoft.com/office/drawing/2014/main" id="{C85B0B66-03B0-448C-969F-9078FB57D88C}"/>
              </a:ext>
            </a:extLst>
          </p:cNvPr>
          <p:cNvSpPr txBox="1"/>
          <p:nvPr/>
        </p:nvSpPr>
        <p:spPr>
          <a:xfrm>
            <a:off x="689537" y="5603727"/>
            <a:ext cx="573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2%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FC59AFE-742E-4438-937F-FF5CDC051B9B}"/>
              </a:ext>
            </a:extLst>
          </p:cNvPr>
          <p:cNvSpPr txBox="1"/>
          <p:nvPr/>
        </p:nvSpPr>
        <p:spPr>
          <a:xfrm>
            <a:off x="1719671" y="5500555"/>
            <a:ext cx="573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2%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C16C0ED-CC5C-4C54-91CC-3AD2BCD3814A}"/>
              </a:ext>
            </a:extLst>
          </p:cNvPr>
          <p:cNvSpPr txBox="1"/>
          <p:nvPr/>
        </p:nvSpPr>
        <p:spPr>
          <a:xfrm>
            <a:off x="2567608" y="5131223"/>
            <a:ext cx="73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14%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79B6BBC-C2C5-45B4-975C-75FA6FA31AF5}"/>
              </a:ext>
            </a:extLst>
          </p:cNvPr>
          <p:cNvSpPr txBox="1"/>
          <p:nvPr/>
        </p:nvSpPr>
        <p:spPr>
          <a:xfrm>
            <a:off x="3525830" y="3303300"/>
            <a:ext cx="73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A2D67EDA-DA89-437E-88EF-1812F724037D}"/>
              </a:ext>
            </a:extLst>
          </p:cNvPr>
          <p:cNvSpPr txBox="1"/>
          <p:nvPr/>
        </p:nvSpPr>
        <p:spPr>
          <a:xfrm>
            <a:off x="4420983" y="4400299"/>
            <a:ext cx="6361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28%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3807A2AF-75A8-4656-A2DA-60A3601D73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5" t="5690" r="10292" b="50000"/>
          <a:stretch/>
        </p:blipFill>
        <p:spPr>
          <a:xfrm>
            <a:off x="8400301" y="3303300"/>
            <a:ext cx="3303156" cy="3239794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D8914BC6-0A63-48E4-B9EE-EF7C2D1A2EAA}"/>
              </a:ext>
            </a:extLst>
          </p:cNvPr>
          <p:cNvSpPr txBox="1"/>
          <p:nvPr/>
        </p:nvSpPr>
        <p:spPr>
          <a:xfrm>
            <a:off x="8662403" y="2362741"/>
            <a:ext cx="3414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Origine des personnes interrogées 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1339A128-A816-43FF-9101-FC923C9F9D8F}"/>
              </a:ext>
            </a:extLst>
          </p:cNvPr>
          <p:cNvSpPr/>
          <p:nvPr/>
        </p:nvSpPr>
        <p:spPr>
          <a:xfrm>
            <a:off x="10019736" y="3346697"/>
            <a:ext cx="417177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E707A7B1-7525-4777-9620-269BA7E40B11}"/>
              </a:ext>
            </a:extLst>
          </p:cNvPr>
          <p:cNvSpPr/>
          <p:nvPr/>
        </p:nvSpPr>
        <p:spPr>
          <a:xfrm>
            <a:off x="9369007" y="3965316"/>
            <a:ext cx="285322" cy="2942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CAFFE455-E4B2-43E7-805E-CAD5F5464490}"/>
              </a:ext>
            </a:extLst>
          </p:cNvPr>
          <p:cNvSpPr/>
          <p:nvPr/>
        </p:nvSpPr>
        <p:spPr bwMode="auto">
          <a:xfrm>
            <a:off x="8837439" y="4248549"/>
            <a:ext cx="285322" cy="2942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6A383A5-DD92-4142-A98E-5F8C61B26B03}"/>
              </a:ext>
            </a:extLst>
          </p:cNvPr>
          <p:cNvSpPr/>
          <p:nvPr/>
        </p:nvSpPr>
        <p:spPr bwMode="auto">
          <a:xfrm>
            <a:off x="10776520" y="5137755"/>
            <a:ext cx="285322" cy="2942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E0568A9D-6C4D-4FE6-98BF-70587AAEEB58}"/>
              </a:ext>
            </a:extLst>
          </p:cNvPr>
          <p:cNvSpPr/>
          <p:nvPr/>
        </p:nvSpPr>
        <p:spPr bwMode="auto">
          <a:xfrm>
            <a:off x="9716219" y="5791248"/>
            <a:ext cx="285322" cy="2942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42220DA2-57FE-432E-A5D3-4F483F1F3F89}"/>
              </a:ext>
            </a:extLst>
          </p:cNvPr>
          <p:cNvSpPr/>
          <p:nvPr/>
        </p:nvSpPr>
        <p:spPr bwMode="auto">
          <a:xfrm>
            <a:off x="9940800" y="3923540"/>
            <a:ext cx="575048" cy="522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461F68E-5EDC-4E1C-8A50-5325200F319B}"/>
              </a:ext>
            </a:extLst>
          </p:cNvPr>
          <p:cNvSpPr txBox="1"/>
          <p:nvPr/>
        </p:nvSpPr>
        <p:spPr>
          <a:xfrm>
            <a:off x="10069065" y="3362820"/>
            <a:ext cx="385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247177-BBE5-4612-AE09-5B7E95D241C0}"/>
              </a:ext>
            </a:extLst>
          </p:cNvPr>
          <p:cNvSpPr txBox="1"/>
          <p:nvPr/>
        </p:nvSpPr>
        <p:spPr>
          <a:xfrm>
            <a:off x="9949662" y="4011248"/>
            <a:ext cx="75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F69A760-D662-4BEB-82C3-0BF124B8304F}"/>
              </a:ext>
            </a:extLst>
          </p:cNvPr>
          <p:cNvSpPr txBox="1"/>
          <p:nvPr/>
        </p:nvSpPr>
        <p:spPr>
          <a:xfrm>
            <a:off x="9369007" y="3923540"/>
            <a:ext cx="2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313CA59-55FA-4AAD-AA96-C14A60CF8BD7}"/>
              </a:ext>
            </a:extLst>
          </p:cNvPr>
          <p:cNvSpPr txBox="1"/>
          <p:nvPr/>
        </p:nvSpPr>
        <p:spPr>
          <a:xfrm>
            <a:off x="8837439" y="4216302"/>
            <a:ext cx="34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604595D-C110-41F9-A7B6-21BDAD5E9573}"/>
              </a:ext>
            </a:extLst>
          </p:cNvPr>
          <p:cNvSpPr txBox="1"/>
          <p:nvPr/>
        </p:nvSpPr>
        <p:spPr>
          <a:xfrm>
            <a:off x="9716219" y="5791248"/>
            <a:ext cx="303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060EE768-5EE7-4D8D-BD1F-231F1A20D963}"/>
              </a:ext>
            </a:extLst>
          </p:cNvPr>
          <p:cNvSpPr txBox="1"/>
          <p:nvPr/>
        </p:nvSpPr>
        <p:spPr>
          <a:xfrm>
            <a:off x="10776520" y="5137755"/>
            <a:ext cx="28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70765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rcRect t="7627" b="7627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half" idx="2"/>
          </p:nvPr>
        </p:nvSpPr>
        <p:spPr bwMode="auto">
          <a:xfrm>
            <a:off x="263352" y="4711615"/>
            <a:ext cx="10030829" cy="1090789"/>
          </a:xfrm>
        </p:spPr>
        <p:txBody>
          <a:bodyPr/>
          <a:lstStyle/>
          <a:p>
            <a:r>
              <a:rPr lang="fr-FR" sz="3600" b="1" dirty="0">
                <a:solidFill>
                  <a:schemeClr val="tx1"/>
                </a:solidFill>
              </a:rPr>
              <a:t>Objectif 1 : Définir le visiteur type de cet événement connaissant le Label Rouge</a:t>
            </a:r>
          </a:p>
        </p:txBody>
      </p:sp>
    </p:spTree>
    <p:extLst>
      <p:ext uri="{BB962C8B-B14F-4D97-AF65-F5344CB8AC3E}">
        <p14:creationId xmlns:p14="http://schemas.microsoft.com/office/powerpoint/2010/main" val="150640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Berlin">
      <a:fillStyleLst>
        <a:solidFill>
          <a:schemeClr val="phClr"/>
        </a:solidFill>
        <a:gradFill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1531</Words>
  <Application>Microsoft Office PowerPoint</Application>
  <DocSecurity>0</DocSecurity>
  <PresentationFormat>Grand écran</PresentationFormat>
  <Paragraphs>195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Trebuchet MS</vt:lpstr>
      <vt:lpstr>Berlin</vt:lpstr>
      <vt:lpstr>Compte rendu questionnaires :   Weekend de la rose au parc de la Bagatelle</vt:lpstr>
      <vt:lpstr>Présentation PowerPoint</vt:lpstr>
      <vt:lpstr>Les objectifs de l’enquête : </vt:lpstr>
      <vt:lpstr>Présentation PowerPoint</vt:lpstr>
      <vt:lpstr>Les circonstances de l’enquête  : </vt:lpstr>
      <vt:lpstr>Présentation PowerPoint</vt:lpstr>
      <vt:lpstr>Présentation PowerPoint</vt:lpstr>
      <vt:lpstr>Données générales</vt:lpstr>
      <vt:lpstr>Présentation PowerPoint</vt:lpstr>
      <vt:lpstr>Objectif 1 : Définir le visiteur type de cet événement connaissant le Label Rouge</vt:lpstr>
      <vt:lpstr>Comparaison avec les résultats du questionnaire de la bagatelle 2019</vt:lpstr>
      <vt:lpstr>Comparaison avec les résultats de 2019 pour le Label Rouge </vt:lpstr>
      <vt:lpstr>Présentation PowerPoint</vt:lpstr>
      <vt:lpstr>Objectif 2 : Analyser l’efficacité de la stratégie de communication du Label Rouge et comprendre ses faiblesses pour orienter sa stratégie future </vt:lpstr>
      <vt:lpstr>Présentation PowerPoint</vt:lpstr>
      <vt:lpstr>Objectif 3 : Comprendre les principaux critères que le consommateur attend d’un produit Label Rouge </vt:lpstr>
      <vt:lpstr>Objectif 3 : Comprendre les principaux critères que le consommateur attend d’un produit Label Rouge </vt:lpstr>
      <vt:lpstr>Objectif 3 : Comprendre les principaux critères que le consommateur attend d’un produit Label Rouge </vt:lpstr>
      <vt:lpstr>Présentation PowerPoint</vt:lpstr>
      <vt:lpstr>Objectif 4 : Analyser la notoriété du label Fleurs de France parallèlement au Label Rouge</vt:lpstr>
      <vt:lpstr>Analyse de la notoriété du label Fleurs de France</vt:lpstr>
      <vt:lpstr>Présentation PowerPoint</vt:lpstr>
      <vt:lpstr>Conclusion</vt:lpstr>
      <vt:lpstr>Conclusion</vt:lpstr>
      <vt:lpstr>Conclusion</vt:lpstr>
      <vt:lpstr>Conclusion</vt:lpstr>
      <vt:lpstr>Présentation PowerPoint</vt:lpstr>
      <vt:lpstr>Idées – stratégie de communication </vt:lpstr>
      <vt:lpstr>Idées – stratégie de communication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2</cp:revision>
  <dcterms:created xsi:type="dcterms:W3CDTF">2020-06-15T15:32:20Z</dcterms:created>
  <dcterms:modified xsi:type="dcterms:W3CDTF">2021-08-02T13:42:57Z</dcterms:modified>
  <cp:category/>
  <dc:identifier/>
  <cp:contentStatus/>
  <dc:language/>
  <cp:version/>
</cp:coreProperties>
</file>